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83" r:id="rId3"/>
    <p:sldId id="284" r:id="rId4"/>
    <p:sldId id="258" r:id="rId5"/>
    <p:sldId id="259" r:id="rId6"/>
    <p:sldId id="288" r:id="rId7"/>
    <p:sldId id="289" r:id="rId8"/>
    <p:sldId id="260" r:id="rId9"/>
    <p:sldId id="285" r:id="rId10"/>
    <p:sldId id="264" r:id="rId11"/>
    <p:sldId id="290" r:id="rId12"/>
    <p:sldId id="291" r:id="rId13"/>
    <p:sldId id="295" r:id="rId14"/>
    <p:sldId id="293" r:id="rId15"/>
    <p:sldId id="294" r:id="rId16"/>
    <p:sldId id="267" r:id="rId17"/>
    <p:sldId id="286" r:id="rId18"/>
    <p:sldId id="273" r:id="rId19"/>
    <p:sldId id="274" r:id="rId20"/>
    <p:sldId id="296" r:id="rId21"/>
    <p:sldId id="297" r:id="rId22"/>
    <p:sldId id="298" r:id="rId23"/>
    <p:sldId id="268" r:id="rId24"/>
    <p:sldId id="275" r:id="rId25"/>
    <p:sldId id="279" r:id="rId26"/>
    <p:sldId id="281" r:id="rId27"/>
    <p:sldId id="301" r:id="rId28"/>
    <p:sldId id="299" r:id="rId29"/>
    <p:sldId id="261" r:id="rId30"/>
    <p:sldId id="287" r:id="rId31"/>
    <p:sldId id="270" r:id="rId32"/>
    <p:sldId id="277" r:id="rId33"/>
    <p:sldId id="257"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BB93"/>
    <a:srgbClr val="756271"/>
    <a:srgbClr val="F2B973"/>
    <a:srgbClr val="EF5B43"/>
    <a:srgbClr val="858976"/>
    <a:srgbClr val="EBE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1" autoAdjust="0"/>
    <p:restoredTop sz="78527" autoAdjust="0"/>
  </p:normalViewPr>
  <p:slideViewPr>
    <p:cSldViewPr snapToGrid="0">
      <p:cViewPr varScale="1">
        <p:scale>
          <a:sx n="68" d="100"/>
          <a:sy n="68" d="100"/>
        </p:scale>
        <p:origin x="12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7EC95207-2905-4C76-99C8-EBCC5A929AC2}" type="datetimeFigureOut">
              <a:rPr lang="zh-CN" altLang="en-US" smtClean="0"/>
              <a:pPr/>
              <a:t>2020/6/29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FFF16FC0-CA49-47D6-AC8D-5A2A6DC11E89}" type="slidenum">
              <a:rPr lang="zh-CN" altLang="en-US" smtClean="0"/>
              <a:pPr/>
              <a:t>‹#›</a:t>
            </a:fld>
            <a:endParaRPr lang="zh-CN" altLang="en-US"/>
          </a:p>
        </p:txBody>
      </p:sp>
    </p:spTree>
    <p:extLst>
      <p:ext uri="{BB962C8B-B14F-4D97-AF65-F5344CB8AC3E}">
        <p14:creationId xmlns:p14="http://schemas.microsoft.com/office/powerpoint/2010/main" val="4185439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a:t>
            </a:fld>
            <a:endParaRPr lang="zh-CN" altLang="en-US"/>
          </a:p>
        </p:txBody>
      </p:sp>
    </p:spTree>
    <p:extLst>
      <p:ext uri="{BB962C8B-B14F-4D97-AF65-F5344CB8AC3E}">
        <p14:creationId xmlns:p14="http://schemas.microsoft.com/office/powerpoint/2010/main" val="14020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10</a:t>
            </a:fld>
            <a:endParaRPr lang="zh-CN" altLang="en-US" dirty="0"/>
          </a:p>
        </p:txBody>
      </p:sp>
    </p:spTree>
    <p:extLst>
      <p:ext uri="{BB962C8B-B14F-4D97-AF65-F5344CB8AC3E}">
        <p14:creationId xmlns:p14="http://schemas.microsoft.com/office/powerpoint/2010/main" val="385478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数据获取</a:t>
            </a:r>
            <a:r>
              <a:rPr lang="zh-CN" altLang="en-US" dirty="0"/>
              <a:t>：</a:t>
            </a:r>
            <a:r>
              <a:rPr lang="zh-CN" altLang="zh-CN" dirty="0">
                <a:latin typeface="印品黑体" panose="00000500000000000000" pitchFamily="2" charset="-122"/>
                <a:ea typeface="印品黑体" panose="00000500000000000000" pitchFamily="2" charset="-122"/>
              </a:rPr>
              <a:t>风险评估模型需要大量数据支撑，</a:t>
            </a:r>
            <a:r>
              <a:rPr lang="zh-CN" altLang="en-US" dirty="0">
                <a:latin typeface="印品黑体" panose="00000500000000000000" pitchFamily="2" charset="-122"/>
                <a:ea typeface="印品黑体" panose="00000500000000000000" pitchFamily="2" charset="-122"/>
              </a:rPr>
              <a:t>集</a:t>
            </a:r>
            <a:r>
              <a:rPr lang="zh-CN" altLang="zh-CN" dirty="0">
                <a:latin typeface="印品黑体" panose="00000500000000000000" pitchFamily="2" charset="-122"/>
                <a:ea typeface="印品黑体" panose="00000500000000000000" pitchFamily="2" charset="-122"/>
              </a:rPr>
              <a:t>团内部航标库和</a:t>
            </a:r>
            <a:r>
              <a:rPr lang="en-US" altLang="zh-CN" dirty="0">
                <a:latin typeface="印品黑体" panose="00000500000000000000" pitchFamily="2" charset="-122"/>
                <a:ea typeface="印品黑体" panose="00000500000000000000" pitchFamily="2" charset="-122"/>
              </a:rPr>
              <a:t>AIS</a:t>
            </a:r>
            <a:r>
              <a:rPr lang="zh-CN" altLang="zh-CN" dirty="0">
                <a:latin typeface="印品黑体" panose="00000500000000000000" pitchFamily="2" charset="-122"/>
                <a:ea typeface="印品黑体" panose="00000500000000000000" pitchFamily="2" charset="-122"/>
              </a:rPr>
              <a:t>数据可以从公司内网直接访问得到，劳氏船级社之类的国际知名船级社数据可以通过行业内共享数据得到，但是对于天眼查数据</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各大洲</a:t>
            </a:r>
            <a:r>
              <a:rPr lang="en-US" altLang="zh-CN" dirty="0">
                <a:latin typeface="印品黑体" panose="00000500000000000000" pitchFamily="2" charset="-122"/>
                <a:ea typeface="印品黑体" panose="00000500000000000000" pitchFamily="2" charset="-122"/>
              </a:rPr>
              <a:t>PSC</a:t>
            </a:r>
            <a:r>
              <a:rPr lang="zh-CN" altLang="zh-CN" dirty="0">
                <a:latin typeface="印品黑体" panose="00000500000000000000" pitchFamily="2" charset="-122"/>
                <a:ea typeface="印品黑体" panose="00000500000000000000" pitchFamily="2" charset="-122"/>
              </a:rPr>
              <a:t>检查数据以及海域实时天气数据，这些数据具有时效性</a:t>
            </a:r>
            <a:r>
              <a:rPr lang="zh-CN" altLang="en-US" dirty="0">
                <a:latin typeface="印品黑体" panose="00000500000000000000" pitchFamily="2" charset="-122"/>
                <a:ea typeface="印品黑体" panose="00000500000000000000" pitchFamily="2" charset="-122"/>
              </a:rPr>
              <a:t>强</a:t>
            </a:r>
            <a:r>
              <a:rPr lang="zh-CN" altLang="zh-CN" dirty="0">
                <a:latin typeface="印品黑体" panose="00000500000000000000" pitchFamily="2" charset="-122"/>
                <a:ea typeface="印品黑体" panose="00000500000000000000" pitchFamily="2" charset="-122"/>
              </a:rPr>
              <a:t>、更新频繁</a:t>
            </a:r>
            <a:r>
              <a:rPr lang="zh-CN" altLang="en-US" dirty="0">
                <a:latin typeface="印品黑体" panose="00000500000000000000" pitchFamily="2" charset="-122"/>
                <a:ea typeface="印品黑体" panose="00000500000000000000" pitchFamily="2" charset="-122"/>
              </a:rPr>
              <a:t>的</a:t>
            </a:r>
            <a:r>
              <a:rPr lang="zh-CN" altLang="zh-CN" dirty="0">
                <a:latin typeface="印品黑体" panose="00000500000000000000" pitchFamily="2" charset="-122"/>
                <a:ea typeface="印品黑体" panose="00000500000000000000" pitchFamily="2" charset="-122"/>
              </a:rPr>
              <a:t>特点，没有找到现成的数据获取途径</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本文借助网络爬虫技术获取相关数据。</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11</a:t>
            </a:fld>
            <a:endParaRPr lang="zh-CN" altLang="en-US" dirty="0"/>
          </a:p>
        </p:txBody>
      </p:sp>
    </p:spTree>
    <p:extLst>
      <p:ext uri="{BB962C8B-B14F-4D97-AF65-F5344CB8AC3E}">
        <p14:creationId xmlns:p14="http://schemas.microsoft.com/office/powerpoint/2010/main" val="513725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14:m>
                  <m:oMath xmlns:m="http://schemas.openxmlformats.org/officeDocument/2006/math">
                    <m:r>
                      <m:rPr>
                        <m:nor/>
                      </m:rPr>
                      <a:rPr lang="el-GR" altLang="zh-CN" sz="1200" b="0" i="0" kern="1200" smtClean="0">
                        <a:solidFill>
                          <a:schemeClr val="tx1"/>
                        </a:solidFill>
                        <a:effectLst/>
                        <a:latin typeface="印品黑体" panose="00000500000000000000" pitchFamily="2" charset="-122"/>
                        <a:ea typeface="印品黑体" panose="00000500000000000000" pitchFamily="2" charset="-122"/>
                        <a:cs typeface="+mn-cs"/>
                      </a:rPr>
                      <m:t>σ</m:t>
                    </m:r>
                  </m:oMath>
                </a14:m>
                <a:r>
                  <a:rPr lang="zh-CN" altLang="en-US" dirty="0"/>
                  <a:t>原则、箱型图等</a:t>
                </a:r>
                <a:r>
                  <a:rPr lang="en-US" altLang="zh-CN" dirty="0"/>
                  <a:t>)</a:t>
                </a:r>
                <a:r>
                  <a:rPr lang="zh-CN" altLang="en-US" dirty="0"/>
                  <a:t>。</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r>
                  <a:rPr lang="el-GR" altLang="zh-CN" sz="1200" b="0" i="0" kern="1200">
                    <a:solidFill>
                      <a:schemeClr val="tx1"/>
                    </a:solidFill>
                    <a:effectLst/>
                    <a:latin typeface="Cambria Math" panose="02040503050406030204" pitchFamily="18" charset="0"/>
                    <a:ea typeface="印品黑体" panose="00000500000000000000" pitchFamily="2" charset="-122"/>
                    <a:cs typeface="+mn-cs"/>
                  </a:rPr>
                  <a:t>"σ</a:t>
                </a:r>
                <a:r>
                  <a:rPr lang="zh-CN" altLang="en-US" sz="1200" b="0" i="0" kern="1200">
                    <a:solidFill>
                      <a:schemeClr val="tx1"/>
                    </a:solidFill>
                    <a:effectLst/>
                    <a:latin typeface="印品黑体" panose="00000500000000000000" pitchFamily="2" charset="-122"/>
                    <a:ea typeface="印品黑体" panose="00000500000000000000" pitchFamily="2" charset="-122"/>
                    <a:cs typeface="+mn-cs"/>
                  </a:rPr>
                  <a:t>"</a:t>
                </a:r>
                <a:r>
                  <a:rPr lang="zh-CN" altLang="en-US" dirty="0"/>
                  <a:t>原则、箱型图等</a:t>
                </a:r>
                <a:r>
                  <a:rPr lang="en-US" altLang="zh-CN" dirty="0"/>
                  <a:t>)</a:t>
                </a:r>
                <a:r>
                  <a:rPr lang="zh-CN" altLang="en-US" dirty="0"/>
                  <a:t>。</a:t>
                </a:r>
              </a:p>
            </p:txBody>
          </p:sp>
        </mc:Fallback>
      </mc:AlternateContent>
      <p:sp>
        <p:nvSpPr>
          <p:cNvPr id="4" name="灯片编号占位符 3"/>
          <p:cNvSpPr>
            <a:spLocks noGrp="1"/>
          </p:cNvSpPr>
          <p:nvPr>
            <p:ph type="sldNum" sz="quarter" idx="10"/>
          </p:nvPr>
        </p:nvSpPr>
        <p:spPr/>
        <p:txBody>
          <a:bodyPr/>
          <a:lstStyle/>
          <a:p>
            <a:fld id="{3679A98D-95B1-4DD4-8389-DFC8F8C977C3}" type="slidenum">
              <a:rPr lang="zh-CN" altLang="en-US" smtClean="0"/>
              <a:pPr/>
              <a:t>12</a:t>
            </a:fld>
            <a:endParaRPr lang="zh-CN" altLang="en-US" dirty="0"/>
          </a:p>
        </p:txBody>
      </p:sp>
    </p:spTree>
    <p:extLst>
      <p:ext uri="{BB962C8B-B14F-4D97-AF65-F5344CB8AC3E}">
        <p14:creationId xmlns:p14="http://schemas.microsoft.com/office/powerpoint/2010/main" val="1620187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下一章节重点介绍</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13</a:t>
            </a:fld>
            <a:endParaRPr lang="zh-CN" altLang="en-US" dirty="0"/>
          </a:p>
        </p:txBody>
      </p:sp>
    </p:spTree>
    <p:extLst>
      <p:ext uri="{BB962C8B-B14F-4D97-AF65-F5344CB8AC3E}">
        <p14:creationId xmlns:p14="http://schemas.microsoft.com/office/powerpoint/2010/main" val="1541449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数据存储</a:t>
            </a:r>
            <a:r>
              <a:rPr lang="zh-CN" altLang="en-US" dirty="0"/>
              <a:t>：根据不同数据的特点，</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更新不频繁、存在复杂对应关系、安全性要求高的数据，比如船员个人信息、船舶设备信息、船管公司信息等接入数据，采用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传统的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关系型数据库存储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更新频繁、数据对应关系简单、安全性要求不高的数据，</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采用非关系型数据数据库，比如</a:t>
            </a:r>
            <a:r>
              <a:rPr lang="en-US" altLang="zh-CN" sz="1200" kern="1200" dirty="0" err="1">
                <a:solidFill>
                  <a:schemeClr val="tx1"/>
                </a:solidFill>
                <a:effectLst/>
                <a:latin typeface="印品黑体" panose="00000500000000000000" pitchFamily="2" charset="-122"/>
                <a:ea typeface="印品黑体" panose="00000500000000000000" pitchFamily="2" charset="-122"/>
                <a:cs typeface="+mn-cs"/>
              </a:rPr>
              <a:t>redis</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存储。为保证数据存储模块高性能和高可用，需要采用主从形式部署。</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14</a:t>
            </a:fld>
            <a:endParaRPr lang="zh-CN" altLang="en-US" dirty="0"/>
          </a:p>
        </p:txBody>
      </p:sp>
    </p:spTree>
    <p:extLst>
      <p:ext uri="{BB962C8B-B14F-4D97-AF65-F5344CB8AC3E}">
        <p14:creationId xmlns:p14="http://schemas.microsoft.com/office/powerpoint/2010/main" val="225486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服务治理</a:t>
            </a:r>
            <a:r>
              <a:rPr lang="zh-CN" altLang="en-US" dirty="0"/>
              <a:t>：以往的</a:t>
            </a:r>
            <a:r>
              <a:rPr lang="zh-CN" altLang="en-US" b="1" dirty="0"/>
              <a:t>单体架构</a:t>
            </a:r>
            <a:r>
              <a:rPr lang="zh-CN" altLang="en-US" dirty="0"/>
              <a:t>，所有模块功能都集中到一个项目中，以</a:t>
            </a:r>
            <a:r>
              <a:rPr lang="en-US" altLang="zh-CN" dirty="0"/>
              <a:t>war</a:t>
            </a:r>
            <a:r>
              <a:rPr lang="zh-CN" altLang="en-US" dirty="0"/>
              <a:t>包形式打包部署到服务器，缺点是不易扩展和维护、单点功能故障会导致整个系统对外不可用。</a:t>
            </a:r>
            <a:endParaRPr lang="en-US" altLang="zh-CN" dirty="0"/>
          </a:p>
          <a:p>
            <a:r>
              <a:rPr lang="zh-CN" altLang="en-US" dirty="0"/>
              <a:t>本课题系统设计采用</a:t>
            </a:r>
            <a:r>
              <a:rPr lang="zh-CN" altLang="en-US" b="1" dirty="0"/>
              <a:t>微服务架构</a:t>
            </a:r>
            <a:r>
              <a:rPr lang="zh-CN" altLang="en-US" dirty="0"/>
              <a:t>，各模块均以</a:t>
            </a:r>
            <a:r>
              <a:rPr lang="zh-CN" altLang="en-US" b="1" dirty="0"/>
              <a:t>独立进程</a:t>
            </a:r>
            <a:r>
              <a:rPr lang="zh-CN" altLang="en-US" dirty="0"/>
              <a:t>运行，彼此相互调用服务，由此带来一系列服务服务治理问题，需要做好服务发现、服务网关、负载均衡、服务熔断和分布式配置等配套措施。</a:t>
            </a:r>
            <a:endParaRPr lang="en-US" altLang="zh-CN"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15</a:t>
            </a:fld>
            <a:endParaRPr lang="zh-CN" altLang="en-US" dirty="0"/>
          </a:p>
        </p:txBody>
      </p:sp>
    </p:spTree>
    <p:extLst>
      <p:ext uri="{BB962C8B-B14F-4D97-AF65-F5344CB8AC3E}">
        <p14:creationId xmlns:p14="http://schemas.microsoft.com/office/powerpoint/2010/main" val="2369951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16</a:t>
            </a:fld>
            <a:endParaRPr lang="zh-CN" altLang="en-US" dirty="0"/>
          </a:p>
        </p:txBody>
      </p:sp>
    </p:spTree>
    <p:extLst>
      <p:ext uri="{BB962C8B-B14F-4D97-AF65-F5344CB8AC3E}">
        <p14:creationId xmlns:p14="http://schemas.microsoft.com/office/powerpoint/2010/main" val="1488676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17</a:t>
            </a:fld>
            <a:endParaRPr lang="zh-CN" altLang="en-US"/>
          </a:p>
        </p:txBody>
      </p:sp>
    </p:spTree>
    <p:extLst>
      <p:ext uri="{BB962C8B-B14F-4D97-AF65-F5344CB8AC3E}">
        <p14:creationId xmlns:p14="http://schemas.microsoft.com/office/powerpoint/2010/main" val="2912463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从船舶运营涉及的各个环节入手，细致分析了每个环节的事故隐患点，研究了国内外典型船舶事故原因报告，咨询了行业内各领域专家意见，梳理出几十个船舶风险指标项，并将其归纳分类为四大一级风险因素，即船舶自身、船员、船舶管理公司和航行环境</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建立</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了</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全面完善的船舶风险指标体系</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18</a:t>
            </a:fld>
            <a:endParaRPr lang="zh-CN" altLang="en-US" dirty="0"/>
          </a:p>
        </p:txBody>
      </p:sp>
    </p:spTree>
    <p:extLst>
      <p:ext uri="{BB962C8B-B14F-4D97-AF65-F5344CB8AC3E}">
        <p14:creationId xmlns:p14="http://schemas.microsoft.com/office/powerpoint/2010/main" val="4175899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知名船级社</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、船龄、船厂、船旗国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巴哈马、马绍尔群岛、巴拿马</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等方便旗船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总吨位</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客船、液体散货船、干散货船、集装箱船、杂货船和专用船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新造船、二手船、改装船和私造船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船舶结构</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把握关键结构，从整体角度分析船舶结构安全状况</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：选取</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对船舶安全影响较大的设备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作为风险评估对象</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19</a:t>
            </a:fld>
            <a:endParaRPr lang="zh-CN" altLang="en-US" dirty="0"/>
          </a:p>
        </p:txBody>
      </p:sp>
    </p:spTree>
    <p:extLst>
      <p:ext uri="{BB962C8B-B14F-4D97-AF65-F5344CB8AC3E}">
        <p14:creationId xmlns:p14="http://schemas.microsoft.com/office/powerpoint/2010/main" val="3597629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2</a:t>
            </a:fld>
            <a:endParaRPr lang="zh-CN" altLang="en-US"/>
          </a:p>
        </p:txBody>
      </p:sp>
    </p:spTree>
    <p:extLst>
      <p:ext uri="{BB962C8B-B14F-4D97-AF65-F5344CB8AC3E}">
        <p14:creationId xmlns:p14="http://schemas.microsoft.com/office/powerpoint/2010/main" val="1672255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20</a:t>
            </a:fld>
            <a:endParaRPr lang="zh-CN" altLang="en-US" dirty="0"/>
          </a:p>
        </p:txBody>
      </p:sp>
    </p:spTree>
    <p:extLst>
      <p:ext uri="{BB962C8B-B14F-4D97-AF65-F5344CB8AC3E}">
        <p14:creationId xmlns:p14="http://schemas.microsoft.com/office/powerpoint/2010/main" val="473350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船管公司基本情况相关的风险指标，主要分为两类，一类是体现专业水平，即以船舶管理为主的业务能力，另一类是体现公司基础的经营能力，比如工商信息、股权结构、税务评级等。</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历史表现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船管公司所辖船队的机务海务情况是其管理水平和经营能力的直观反映，通过考察所辖船舶近几年的机务海务情况</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可以评估船管公司的整体运营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能力。</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21</a:t>
            </a:fld>
            <a:endParaRPr lang="zh-CN" altLang="en-US" dirty="0"/>
          </a:p>
        </p:txBody>
      </p:sp>
    </p:spTree>
    <p:extLst>
      <p:ext uri="{BB962C8B-B14F-4D97-AF65-F5344CB8AC3E}">
        <p14:creationId xmlns:p14="http://schemas.microsoft.com/office/powerpoint/2010/main" val="4146202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航线</a:t>
            </a:r>
            <a:r>
              <a:rPr lang="zh-CN" altLang="en-US" sz="1200" kern="1200" dirty="0">
                <a:solidFill>
                  <a:schemeClr val="tx1"/>
                </a:solidFill>
                <a:effectLst/>
                <a:ea typeface="印品黑体" panose="00000500000000000000" pitchFamily="2" charset="-122"/>
                <a:cs typeface="+mn-cs"/>
              </a:rPr>
              <a:t>：自然条件</a:t>
            </a:r>
            <a:r>
              <a:rPr lang="en-US" altLang="zh-CN"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地理、水文、天气</a:t>
            </a:r>
            <a:r>
              <a:rPr lang="en-US" altLang="zh-CN" sz="1200" kern="1200" dirty="0">
                <a:solidFill>
                  <a:schemeClr val="tx1"/>
                </a:solidFill>
                <a:effectLst/>
                <a:ea typeface="印品黑体" panose="00000500000000000000" pitchFamily="2" charset="-122"/>
                <a:cs typeface="+mn-cs"/>
              </a:rPr>
              <a:t>)</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助航、导航、绞滩和通信等一系列航道工程设施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航道安全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航线是否经过一些事故易发地区，比如冰区、战争地区、海盗出没地区、交通密集区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途经港口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据国外海事机构统计，港口内发生的船舶事故占海事事故总数近一半</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航线固定性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航行环境的固定性体现在船舶是否具有固定的航线和港口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数据统计表明，具有固定航线的船舶事故发生率较低</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集装箱船用于运输常规的商业贸易品，其航线大多是来往于中国和贸易国之间，运输石油</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液体散货船，其航线大多为中国至盛产石油的波斯湾地区，运输矿石和粮食</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干散货船，其航线大多是中国至铁矿石资源丰富的澳大利亚和粮食出口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大国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美国。</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22</a:t>
            </a:fld>
            <a:endParaRPr lang="zh-CN" altLang="en-US" dirty="0"/>
          </a:p>
        </p:txBody>
      </p:sp>
    </p:spTree>
    <p:extLst>
      <p:ext uri="{BB962C8B-B14F-4D97-AF65-F5344CB8AC3E}">
        <p14:creationId xmlns:p14="http://schemas.microsoft.com/office/powerpoint/2010/main" val="13251331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23</a:t>
            </a:fld>
            <a:endParaRPr lang="zh-CN" altLang="en-US" dirty="0"/>
          </a:p>
        </p:txBody>
      </p:sp>
    </p:spTree>
    <p:extLst>
      <p:ext uri="{BB962C8B-B14F-4D97-AF65-F5344CB8AC3E}">
        <p14:creationId xmlns:p14="http://schemas.microsoft.com/office/powerpoint/2010/main" val="37106681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：比如</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船龄、船舶类型、船舶来源由于指标包含的属性数量较少，可以采用罗列属性的形式逐一进行评价，但是对于其他指标，由于其包含属性众多，需要对属性进行符合其指标特点的总结归纳，转化为有限个评价属性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，比如船旗国分为非方便旗和方便旗。</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由于风险指标大多存在难以定量评价、优劣边界不清的特点，本文引入了模糊综合评价法。模糊综合评价法是一种基于模糊数学的综合评价方法，该方法根据隶属度理论将定性评价转换为定量评价</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由于本文将集团船员考核成绩作为船员历史表现指标的评估数据，所以为了保持整体评估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分值</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分布的一致性，在研究了集团船员考核成绩分布的基础上，将评价等级分值矩阵设置为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85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70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调查问卷</a:t>
            </a:r>
            <a:r>
              <a:rPr lang="zh-CN" altLang="en-US" sz="1200" b="0"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通过调查问卷的形式</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合成评价分值</a:t>
            </a:r>
            <a:r>
              <a:rPr lang="zh-CN" altLang="en-US"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完成评价结果从定性到定量、从粗粒度到细粒度的转换。</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24</a:t>
            </a:fld>
            <a:endParaRPr lang="zh-CN" altLang="en-US" dirty="0"/>
          </a:p>
        </p:txBody>
      </p:sp>
    </p:spTree>
    <p:extLst>
      <p:ext uri="{BB962C8B-B14F-4D97-AF65-F5344CB8AC3E}">
        <p14:creationId xmlns:p14="http://schemas.microsoft.com/office/powerpoint/2010/main" val="1631184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25</a:t>
            </a:fld>
            <a:endParaRPr lang="zh-CN" altLang="en-US" dirty="0"/>
          </a:p>
        </p:txBody>
      </p:sp>
    </p:spTree>
    <p:extLst>
      <p:ext uri="{BB962C8B-B14F-4D97-AF65-F5344CB8AC3E}">
        <p14:creationId xmlns:p14="http://schemas.microsoft.com/office/powerpoint/2010/main" val="2805013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各因素权重为</a:t>
            </a:r>
            <a:r>
              <a:rPr lang="zh-CN" altLang="zh-CN" sz="1200" b="1" i="0" kern="1200" dirty="0">
                <a:solidFill>
                  <a:schemeClr val="tx1"/>
                </a:solidFill>
                <a:effectLst/>
                <a:latin typeface="印品黑体" panose="00000500000000000000" pitchFamily="2" charset="-122"/>
                <a:ea typeface="印品黑体" panose="00000500000000000000" pitchFamily="2" charset="-122"/>
                <a:cs typeface="+mn-cs"/>
              </a:rPr>
              <a:t>船舶</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基本信息</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，船舶结构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，船舶设备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，船厂</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4.28%</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17.6%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26</a:t>
            </a:fld>
            <a:endParaRPr lang="zh-CN" altLang="en-US" dirty="0"/>
          </a:p>
        </p:txBody>
      </p:sp>
    </p:spTree>
    <p:extLst>
      <p:ext uri="{BB962C8B-B14F-4D97-AF65-F5344CB8AC3E}">
        <p14:creationId xmlns:p14="http://schemas.microsoft.com/office/powerpoint/2010/main" val="6604381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赋予</a:t>
            </a:r>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船员</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的权重，船员历史表现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 </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，学历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，英语水平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，技能水平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，海龄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任职时长</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，身体状况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，心理状况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，沟通合作能力</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本文依托集团船员考核系统，调取船员最近三年历次航行成绩作为评估数据，根据距今年限由近及远赋予不同权重，具体为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0-1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27</a:t>
            </a:fld>
            <a:endParaRPr lang="zh-CN" altLang="en-US" dirty="0"/>
          </a:p>
        </p:txBody>
      </p:sp>
    </p:spTree>
    <p:extLst>
      <p:ext uri="{BB962C8B-B14F-4D97-AF65-F5344CB8AC3E}">
        <p14:creationId xmlns:p14="http://schemas.microsoft.com/office/powerpoint/2010/main" val="2685858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船管公司</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风险指标和船员风险指标基本相同，包括船管公司基本信息和船管公司历史表现两方面因素，本文分别赋予基本情况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和历史表现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对于船管公司基本信息的评估，本文从管理船队规模和天眼查评分入手，由于子因素数量较少，采取直接赋权的方式，赋予管理船队规模</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的权重，天眼查评分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评估船管公司历史表现基于所辖船舶的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检查无缺陷通过率、事故率和机务报表审核率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计算得到这三项子因素的权重为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检查通过率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42.6%</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船舶事故率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、机务报表审核率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18.2%</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一定程度上反映出船管公司的管理水平和业务能力有所欠缺，有待提高和改进。</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28</a:t>
            </a:fld>
            <a:endParaRPr lang="zh-CN" altLang="en-US" dirty="0"/>
          </a:p>
        </p:txBody>
      </p:sp>
    </p:spTree>
    <p:extLst>
      <p:ext uri="{BB962C8B-B14F-4D97-AF65-F5344CB8AC3E}">
        <p14:creationId xmlns:p14="http://schemas.microsoft.com/office/powerpoint/2010/main" val="13253145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29</a:t>
            </a:fld>
            <a:endParaRPr lang="zh-CN" altLang="en-US" dirty="0"/>
          </a:p>
        </p:txBody>
      </p:sp>
    </p:spTree>
    <p:extLst>
      <p:ext uri="{BB962C8B-B14F-4D97-AF65-F5344CB8AC3E}">
        <p14:creationId xmlns:p14="http://schemas.microsoft.com/office/powerpoint/2010/main" val="692609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a:t>
            </a:fld>
            <a:endParaRPr lang="zh-CN" altLang="en-US"/>
          </a:p>
        </p:txBody>
      </p:sp>
    </p:spTree>
    <p:extLst>
      <p:ext uri="{BB962C8B-B14F-4D97-AF65-F5344CB8AC3E}">
        <p14:creationId xmlns:p14="http://schemas.microsoft.com/office/powerpoint/2010/main" val="265437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30</a:t>
            </a:fld>
            <a:endParaRPr lang="zh-CN" altLang="en-US"/>
          </a:p>
        </p:txBody>
      </p:sp>
    </p:spTree>
    <p:extLst>
      <p:ext uri="{BB962C8B-B14F-4D97-AF65-F5344CB8AC3E}">
        <p14:creationId xmlns:p14="http://schemas.microsoft.com/office/powerpoint/2010/main" val="2577072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31</a:t>
            </a:fld>
            <a:endParaRPr lang="zh-CN" altLang="en-US" dirty="0"/>
          </a:p>
        </p:txBody>
      </p:sp>
    </p:spTree>
    <p:extLst>
      <p:ext uri="{BB962C8B-B14F-4D97-AF65-F5344CB8AC3E}">
        <p14:creationId xmlns:p14="http://schemas.microsoft.com/office/powerpoint/2010/main" val="86702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32</a:t>
            </a:fld>
            <a:endParaRPr lang="zh-CN" altLang="en-US" dirty="0"/>
          </a:p>
        </p:txBody>
      </p:sp>
    </p:spTree>
    <p:extLst>
      <p:ext uri="{BB962C8B-B14F-4D97-AF65-F5344CB8AC3E}">
        <p14:creationId xmlns:p14="http://schemas.microsoft.com/office/powerpoint/2010/main" val="1062651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33</a:t>
            </a:fld>
            <a:endParaRPr lang="zh-CN" altLang="en-US"/>
          </a:p>
        </p:txBody>
      </p:sp>
    </p:spTree>
    <p:extLst>
      <p:ext uri="{BB962C8B-B14F-4D97-AF65-F5344CB8AC3E}">
        <p14:creationId xmlns:p14="http://schemas.microsoft.com/office/powerpoint/2010/main" val="3186667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4</a:t>
            </a:fld>
            <a:endParaRPr lang="zh-CN" altLang="en-US" dirty="0"/>
          </a:p>
        </p:txBody>
      </p:sp>
    </p:spTree>
    <p:extLst>
      <p:ext uri="{BB962C8B-B14F-4D97-AF65-F5344CB8AC3E}">
        <p14:creationId xmlns:p14="http://schemas.microsoft.com/office/powerpoint/2010/main" val="160208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国际海事组织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(IMO)</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譬如，英国将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应用到双体船的安全评估中，日本对于</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涉及评价值计算的部分给出了具体的解决方法，希腊在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的指导下重点研究了航行环境的风险因素，制定了航行环境风险评价标准。</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kern="1200" dirty="0">
                <a:solidFill>
                  <a:schemeClr val="tx1"/>
                </a:solidFill>
                <a:effectLst/>
                <a:latin typeface="印品黑体" panose="00000500000000000000" pitchFamily="2" charset="-122"/>
                <a:ea typeface="印品黑体" panose="00000500000000000000" pitchFamily="2" charset="-122"/>
                <a:cs typeface="+mn-cs"/>
              </a:rPr>
              <a:t>2001</a:t>
            </a: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年</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该公司主要为全球油轮和干散货船进行安全和环保评级，是目前业内主流的船舶</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评估</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机构。租家在租用船舶前，可以通过在线船舶评估平台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 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查看所租船舶的安全星级，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星级表示船舶存在重大风险，不建议租赁，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星级表示船舶风险较低，可以租赁，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星级表示船舶安全情况优秀，非常推荐租赁。</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系统的评估模型主要利用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个关键风险因素和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个外部调整因素，关键因素包括监管机构情况、船员伤亡情况、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情况、船舶结构风险、船舶规模、船龄、船舶类型、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DOC PSC </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情况和连续性风险，外部调整因素包括审计、分类、关联和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上船检查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托尼</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罗斯奎斯特 和 里斯托</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图奥米宁</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2013</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弗洛里斯</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戈兰特 和 彭蒂</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库贾拉</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2015</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：斯蒂芬</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范德</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霍恩 </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5</a:t>
            </a:fld>
            <a:endParaRPr lang="zh-CN" altLang="en-US" dirty="0"/>
          </a:p>
        </p:txBody>
      </p:sp>
    </p:spTree>
    <p:extLst>
      <p:ext uri="{BB962C8B-B14F-4D97-AF65-F5344CB8AC3E}">
        <p14:creationId xmlns:p14="http://schemas.microsoft.com/office/powerpoint/2010/main" val="103978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其内容主要涉及船舶结构设计、航运交通管理和航运规则制定，从船舶设计到船舶运营的各个环节，尽可能全面地考虑影响船舶安全的因素，为航运企业安全管理提供指导意见</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：以该领域研究现状为切入点，全面地分析和梳理风险点，形成定性定量相结合的风险评估流程，并以现实中发生的船舶事故为例，介绍该评估方法的具体应用。</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2006</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：项目初期最主要的参考资料。</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2013</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实现船舶安全风险评估的科学性和实用性</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从而加强对船舶安全风险的控制</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2015</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：增加了具体的安全评估方法和评估实例，大大提高了指南的可操作性和现实指导意义。</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6</a:t>
            </a:fld>
            <a:endParaRPr lang="zh-CN" altLang="en-US" dirty="0"/>
          </a:p>
        </p:txBody>
      </p:sp>
    </p:spTree>
    <p:extLst>
      <p:ext uri="{BB962C8B-B14F-4D97-AF65-F5344CB8AC3E}">
        <p14:creationId xmlns:p14="http://schemas.microsoft.com/office/powerpoint/2010/main" val="63835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本文研究与中远海运科技公司正在开展的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AIS(</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船舶自动识别系统</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数据及应用等基础研发工作相结合，计划从大数据分析、风险预警及风险报告等方面进行应用场景设计，探索集团数据应用机制，深挖航运数据价值。</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7</a:t>
            </a:fld>
            <a:endParaRPr lang="zh-CN" altLang="en-US" dirty="0"/>
          </a:p>
        </p:txBody>
      </p:sp>
    </p:spTree>
    <p:extLst>
      <p:ext uri="{BB962C8B-B14F-4D97-AF65-F5344CB8AC3E}">
        <p14:creationId xmlns:p14="http://schemas.microsoft.com/office/powerpoint/2010/main" val="799180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8</a:t>
            </a:fld>
            <a:endParaRPr lang="zh-CN" altLang="en-US" dirty="0"/>
          </a:p>
        </p:txBody>
      </p:sp>
    </p:spTree>
    <p:extLst>
      <p:ext uri="{BB962C8B-B14F-4D97-AF65-F5344CB8AC3E}">
        <p14:creationId xmlns:p14="http://schemas.microsoft.com/office/powerpoint/2010/main" val="2316595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9</a:t>
            </a:fld>
            <a:endParaRPr lang="zh-CN" altLang="en-US"/>
          </a:p>
        </p:txBody>
      </p:sp>
    </p:spTree>
    <p:extLst>
      <p:ext uri="{BB962C8B-B14F-4D97-AF65-F5344CB8AC3E}">
        <p14:creationId xmlns:p14="http://schemas.microsoft.com/office/powerpoint/2010/main" val="417105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428017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590949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96252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634741227"/>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66959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188776967"/>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9383636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602780126"/>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06522272"/>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841362345"/>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78070945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170317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50509776"/>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106667992"/>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8414768"/>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79314366"/>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grpSp>
        <p:nvGrpSpPr>
          <p:cNvPr id="2" name="组合 1"/>
          <p:cNvGrpSpPr/>
          <p:nvPr userDrawn="1"/>
        </p:nvGrpSpPr>
        <p:grpSpPr>
          <a:xfrm>
            <a:off x="0" y="6752493"/>
            <a:ext cx="12192000" cy="105508"/>
            <a:chOff x="0" y="5064369"/>
            <a:chExt cx="7777423" cy="79131"/>
          </a:xfrm>
        </p:grpSpPr>
        <p:grpSp>
          <p:nvGrpSpPr>
            <p:cNvPr id="3" name="组合 2"/>
            <p:cNvGrpSpPr/>
            <p:nvPr/>
          </p:nvGrpSpPr>
          <p:grpSpPr>
            <a:xfrm>
              <a:off x="0" y="5064369"/>
              <a:ext cx="3888711" cy="79131"/>
              <a:chOff x="0" y="4948238"/>
              <a:chExt cx="3888711" cy="195262"/>
            </a:xfrm>
          </p:grpSpPr>
          <p:sp>
            <p:nvSpPr>
              <p:cNvPr id="8" name="矩形 7"/>
              <p:cNvSpPr/>
              <p:nvPr/>
            </p:nvSpPr>
            <p:spPr>
              <a:xfrm>
                <a:off x="0" y="4948238"/>
                <a:ext cx="1296237" cy="1952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9" name="矩形 8"/>
              <p:cNvSpPr/>
              <p:nvPr/>
            </p:nvSpPr>
            <p:spPr>
              <a:xfrm>
                <a:off x="1296237" y="4948238"/>
                <a:ext cx="1296237" cy="195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10" name="矩形 9"/>
              <p:cNvSpPr/>
              <p:nvPr/>
            </p:nvSpPr>
            <p:spPr>
              <a:xfrm>
                <a:off x="2592474" y="4948238"/>
                <a:ext cx="1296237" cy="1952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3888712" y="5064369"/>
              <a:ext cx="3888711" cy="79131"/>
              <a:chOff x="0" y="4948238"/>
              <a:chExt cx="3888711" cy="195262"/>
            </a:xfrm>
          </p:grpSpPr>
          <p:sp>
            <p:nvSpPr>
              <p:cNvPr id="5" name="矩形 4"/>
              <p:cNvSpPr/>
              <p:nvPr/>
            </p:nvSpPr>
            <p:spPr>
              <a:xfrm>
                <a:off x="0" y="4948238"/>
                <a:ext cx="1296237" cy="195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6" name="矩形 5"/>
              <p:cNvSpPr/>
              <p:nvPr/>
            </p:nvSpPr>
            <p:spPr>
              <a:xfrm>
                <a:off x="1296237" y="4948238"/>
                <a:ext cx="1296237" cy="195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7" name="矩形 6"/>
              <p:cNvSpPr/>
              <p:nvPr/>
            </p:nvSpPr>
            <p:spPr>
              <a:xfrm>
                <a:off x="2592474" y="4948238"/>
                <a:ext cx="1296237" cy="19526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spTree>
    <p:extLst>
      <p:ext uri="{BB962C8B-B14F-4D97-AF65-F5344CB8AC3E}">
        <p14:creationId xmlns:p14="http://schemas.microsoft.com/office/powerpoint/2010/main" val="323991633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924782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75105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5510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1430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68812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67737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476144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AE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ea typeface="印品黑体" panose="00000500000000000000" pitchFamily="2" charset="-122"/>
              </a:defRPr>
            </a:lvl1pPr>
          </a:lstStyle>
          <a:p>
            <a:fld id="{BB8F712C-13B4-48BC-9639-10A619B18608}" type="datetimeFigureOut">
              <a:rPr lang="zh-CN" altLang="en-US" smtClean="0"/>
              <a:pPr/>
              <a:t>2020/6/29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ea typeface="印品黑体" panose="00000500000000000000" pitchFamily="2"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ea typeface="印品黑体" panose="00000500000000000000" pitchFamily="2" charset="-122"/>
              </a:defRPr>
            </a:lvl1pPr>
          </a:lstStyle>
          <a:p>
            <a:fld id="{A3BD52BC-4BCA-490D-94CE-02C0A355447E}" type="slidenum">
              <a:rPr lang="zh-CN" altLang="en-US" smtClean="0"/>
              <a:pPr/>
              <a:t>‹#›</a:t>
            </a:fld>
            <a:endParaRPr lang="zh-CN" altLang="en-US"/>
          </a:p>
        </p:txBody>
      </p:sp>
    </p:spTree>
    <p:extLst>
      <p:ext uri="{BB962C8B-B14F-4D97-AF65-F5344CB8AC3E}">
        <p14:creationId xmlns:p14="http://schemas.microsoft.com/office/powerpoint/2010/main" val="1816899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6" r:id="rId15"/>
    <p:sldLayoutId id="2147483667" r:id="rId16"/>
    <p:sldLayoutId id="2147483669" r:id="rId17"/>
    <p:sldLayoutId id="2147483671" r:id="rId18"/>
    <p:sldLayoutId id="2147483675" r:id="rId19"/>
    <p:sldLayoutId id="2147483676" r:id="rId20"/>
    <p:sldLayoutId id="2147483677" r:id="rId21"/>
    <p:sldLayoutId id="2147483681" r:id="rId22"/>
    <p:sldLayoutId id="2147483683" r:id="rId23"/>
    <p:sldLayoutId id="2147483684" r:id="rId2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1" y="0"/>
            <a:ext cx="1162754" cy="68580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 name="任意多边形 4"/>
          <p:cNvSpPr/>
          <p:nvPr/>
        </p:nvSpPr>
        <p:spPr>
          <a:xfrm>
            <a:off x="1160944" y="0"/>
            <a:ext cx="1162754" cy="6858000"/>
          </a:xfrm>
          <a:custGeom>
            <a:avLst/>
            <a:gdLst>
              <a:gd name="connsiteX0" fmla="*/ 0 w 1162754"/>
              <a:gd name="connsiteY0" fmla="*/ 0 h 6858000"/>
              <a:gd name="connsiteX1" fmla="*/ 1162754 w 1162754"/>
              <a:gd name="connsiteY1" fmla="*/ 0 h 6858000"/>
              <a:gd name="connsiteX2" fmla="*/ 1162754 w 1162754"/>
              <a:gd name="connsiteY2" fmla="*/ 2553053 h 6858000"/>
              <a:gd name="connsiteX3" fmla="*/ 1108498 w 1162754"/>
              <a:gd name="connsiteY3" fmla="*/ 2625608 h 6858000"/>
              <a:gd name="connsiteX4" fmla="*/ 863096 w 1162754"/>
              <a:gd name="connsiteY4" fmla="*/ 3429000 h 6858000"/>
              <a:gd name="connsiteX5" fmla="*/ 1108498 w 1162754"/>
              <a:gd name="connsiteY5" fmla="*/ 4232393 h 6858000"/>
              <a:gd name="connsiteX6" fmla="*/ 1162754 w 1162754"/>
              <a:gd name="connsiteY6" fmla="*/ 4304948 h 6858000"/>
              <a:gd name="connsiteX7" fmla="*/ 1162754 w 1162754"/>
              <a:gd name="connsiteY7" fmla="*/ 6858000 h 6858000"/>
              <a:gd name="connsiteX8" fmla="*/ 0 w 1162754"/>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2754" h="6858000">
                <a:moveTo>
                  <a:pt x="0" y="0"/>
                </a:moveTo>
                <a:lnTo>
                  <a:pt x="1162754" y="0"/>
                </a:lnTo>
                <a:lnTo>
                  <a:pt x="1162754" y="2553053"/>
                </a:lnTo>
                <a:lnTo>
                  <a:pt x="1108498" y="2625608"/>
                </a:lnTo>
                <a:cubicBezTo>
                  <a:pt x="953564" y="2854941"/>
                  <a:pt x="863096" y="3131405"/>
                  <a:pt x="863096" y="3429000"/>
                </a:cubicBezTo>
                <a:cubicBezTo>
                  <a:pt x="863096" y="3726595"/>
                  <a:pt x="953564" y="4003060"/>
                  <a:pt x="1108498" y="4232393"/>
                </a:cubicBezTo>
                <a:lnTo>
                  <a:pt x="1162754" y="4304948"/>
                </a:lnTo>
                <a:lnTo>
                  <a:pt x="1162754" y="6858000"/>
                </a:lnTo>
                <a:lnTo>
                  <a:pt x="0" y="6858000"/>
                </a:lnTo>
                <a:close/>
              </a:path>
            </a:pathLst>
          </a:cu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6" name="任意多边形 5"/>
          <p:cNvSpPr/>
          <p:nvPr/>
        </p:nvSpPr>
        <p:spPr>
          <a:xfrm>
            <a:off x="2320537" y="0"/>
            <a:ext cx="1162754" cy="6858000"/>
          </a:xfrm>
          <a:custGeom>
            <a:avLst/>
            <a:gdLst>
              <a:gd name="connsiteX0" fmla="*/ 0 w 1162754"/>
              <a:gd name="connsiteY0" fmla="*/ 4300721 h 6858000"/>
              <a:gd name="connsiteX1" fmla="*/ 31624 w 1162754"/>
              <a:gd name="connsiteY1" fmla="*/ 4343011 h 6858000"/>
              <a:gd name="connsiteX2" fmla="*/ 1140417 w 1162754"/>
              <a:gd name="connsiteY2" fmla="*/ 4865914 h 6858000"/>
              <a:gd name="connsiteX3" fmla="*/ 1162754 w 1162754"/>
              <a:gd name="connsiteY3" fmla="*/ 4863662 h 6858000"/>
              <a:gd name="connsiteX4" fmla="*/ 1162754 w 1162754"/>
              <a:gd name="connsiteY4" fmla="*/ 6858000 h 6858000"/>
              <a:gd name="connsiteX5" fmla="*/ 0 w 1162754"/>
              <a:gd name="connsiteY5" fmla="*/ 6858000 h 6858000"/>
              <a:gd name="connsiteX6" fmla="*/ 0 w 1162754"/>
              <a:gd name="connsiteY6" fmla="*/ 0 h 6858000"/>
              <a:gd name="connsiteX7" fmla="*/ 1162754 w 1162754"/>
              <a:gd name="connsiteY7" fmla="*/ 0 h 6858000"/>
              <a:gd name="connsiteX8" fmla="*/ 1162754 w 1162754"/>
              <a:gd name="connsiteY8" fmla="*/ 1994338 h 6858000"/>
              <a:gd name="connsiteX9" fmla="*/ 1140417 w 1162754"/>
              <a:gd name="connsiteY9" fmla="*/ 1992086 h 6858000"/>
              <a:gd name="connsiteX10" fmla="*/ 31624 w 1162754"/>
              <a:gd name="connsiteY10" fmla="*/ 2514989 h 6858000"/>
              <a:gd name="connsiteX11" fmla="*/ 0 w 1162754"/>
              <a:gd name="connsiteY11" fmla="*/ 25572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0" y="4300721"/>
                </a:moveTo>
                <a:lnTo>
                  <a:pt x="31624" y="4343011"/>
                </a:lnTo>
                <a:cubicBezTo>
                  <a:pt x="295175" y="4662361"/>
                  <a:pt x="694025" y="4865914"/>
                  <a:pt x="1140417" y="4865914"/>
                </a:cubicBezTo>
                <a:lnTo>
                  <a:pt x="1162754" y="4863662"/>
                </a:lnTo>
                <a:lnTo>
                  <a:pt x="1162754" y="6858000"/>
                </a:lnTo>
                <a:lnTo>
                  <a:pt x="0" y="6858000"/>
                </a:lnTo>
                <a:close/>
                <a:moveTo>
                  <a:pt x="0" y="0"/>
                </a:moveTo>
                <a:lnTo>
                  <a:pt x="1162754" y="0"/>
                </a:lnTo>
                <a:lnTo>
                  <a:pt x="1162754" y="1994338"/>
                </a:lnTo>
                <a:lnTo>
                  <a:pt x="1140417" y="1992086"/>
                </a:lnTo>
                <a:cubicBezTo>
                  <a:pt x="694025" y="1992086"/>
                  <a:pt x="295175" y="2195639"/>
                  <a:pt x="31624" y="2514989"/>
                </a:cubicBezTo>
                <a:lnTo>
                  <a:pt x="0" y="2557280"/>
                </a:lnTo>
                <a:close/>
              </a:path>
            </a:pathLst>
          </a:cu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7" name="任意多边形 6"/>
          <p:cNvSpPr/>
          <p:nvPr/>
        </p:nvSpPr>
        <p:spPr>
          <a:xfrm>
            <a:off x="3474560" y="0"/>
            <a:ext cx="1162754" cy="6858000"/>
          </a:xfrm>
          <a:custGeom>
            <a:avLst/>
            <a:gdLst>
              <a:gd name="connsiteX0" fmla="*/ 1162754 w 1162754"/>
              <a:gd name="connsiteY0" fmla="*/ 4252655 h 6858000"/>
              <a:gd name="connsiteX1" fmla="*/ 1162754 w 1162754"/>
              <a:gd name="connsiteY1" fmla="*/ 6858000 h 6858000"/>
              <a:gd name="connsiteX2" fmla="*/ 0 w 1162754"/>
              <a:gd name="connsiteY2" fmla="*/ 6858000 h 6858000"/>
              <a:gd name="connsiteX3" fmla="*/ 0 w 1162754"/>
              <a:gd name="connsiteY3" fmla="*/ 4864543 h 6858000"/>
              <a:gd name="connsiteX4" fmla="*/ 275983 w 1162754"/>
              <a:gd name="connsiteY4" fmla="*/ 4836721 h 6858000"/>
              <a:gd name="connsiteX5" fmla="*/ 1095187 w 1162754"/>
              <a:gd name="connsiteY5" fmla="*/ 4343011 h 6858000"/>
              <a:gd name="connsiteX6" fmla="*/ 0 w 1162754"/>
              <a:gd name="connsiteY6" fmla="*/ 0 h 6858000"/>
              <a:gd name="connsiteX7" fmla="*/ 1162754 w 1162754"/>
              <a:gd name="connsiteY7" fmla="*/ 0 h 6858000"/>
              <a:gd name="connsiteX8" fmla="*/ 1162754 w 1162754"/>
              <a:gd name="connsiteY8" fmla="*/ 2605346 h 6858000"/>
              <a:gd name="connsiteX9" fmla="*/ 1095187 w 1162754"/>
              <a:gd name="connsiteY9" fmla="*/ 2514989 h 6858000"/>
              <a:gd name="connsiteX10" fmla="*/ 275983 w 1162754"/>
              <a:gd name="connsiteY10" fmla="*/ 2021279 h 6858000"/>
              <a:gd name="connsiteX11" fmla="*/ 0 w 1162754"/>
              <a:gd name="connsiteY11" fmla="*/ 19934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1162754" y="4252655"/>
                </a:moveTo>
                <a:lnTo>
                  <a:pt x="1162754" y="6858000"/>
                </a:lnTo>
                <a:lnTo>
                  <a:pt x="0" y="6858000"/>
                </a:lnTo>
                <a:lnTo>
                  <a:pt x="0" y="4864543"/>
                </a:lnTo>
                <a:lnTo>
                  <a:pt x="275983" y="4836721"/>
                </a:lnTo>
                <a:cubicBezTo>
                  <a:pt x="603371" y="4769728"/>
                  <a:pt x="890203" y="4591395"/>
                  <a:pt x="1095187" y="4343011"/>
                </a:cubicBezTo>
                <a:close/>
                <a:moveTo>
                  <a:pt x="0" y="0"/>
                </a:moveTo>
                <a:lnTo>
                  <a:pt x="1162754" y="0"/>
                </a:lnTo>
                <a:lnTo>
                  <a:pt x="1162754" y="2605346"/>
                </a:lnTo>
                <a:lnTo>
                  <a:pt x="1095187" y="2514989"/>
                </a:lnTo>
                <a:cubicBezTo>
                  <a:pt x="890203" y="2266606"/>
                  <a:pt x="603371" y="2088273"/>
                  <a:pt x="275983" y="2021279"/>
                </a:cubicBezTo>
                <a:lnTo>
                  <a:pt x="0" y="1993458"/>
                </a:lnTo>
                <a:close/>
              </a:path>
            </a:pathLst>
          </a:cu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grpSp>
        <p:nvGrpSpPr>
          <p:cNvPr id="20" name="组合 19"/>
          <p:cNvGrpSpPr/>
          <p:nvPr/>
        </p:nvGrpSpPr>
        <p:grpSpPr>
          <a:xfrm>
            <a:off x="5795337" y="3587185"/>
            <a:ext cx="5580000" cy="72000"/>
            <a:chOff x="5604327" y="1072832"/>
            <a:chExt cx="3149600" cy="1117600"/>
          </a:xfrm>
        </p:grpSpPr>
        <p:sp>
          <p:nvSpPr>
            <p:cNvPr id="21" name="矩形 20"/>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2" name="矩形 21"/>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3" name="矩形 22"/>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4" name="矩形 23"/>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2174817" y="2145091"/>
            <a:ext cx="2567818" cy="2567818"/>
            <a:chOff x="2174817" y="2145091"/>
            <a:chExt cx="2567818" cy="2567818"/>
          </a:xfrm>
        </p:grpSpPr>
        <p:sp>
          <p:nvSpPr>
            <p:cNvPr id="8" name="椭圆 7"/>
            <p:cNvSpPr/>
            <p:nvPr/>
          </p:nvSpPr>
          <p:spPr>
            <a:xfrm>
              <a:off x="2174817" y="2145091"/>
              <a:ext cx="2567818" cy="2567818"/>
            </a:xfrm>
            <a:prstGeom prst="ellipse">
              <a:avLst/>
            </a:prstGeom>
            <a:noFill/>
            <a:ln w="63500">
              <a:solidFill>
                <a:srgbClr val="8589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25" name="Group 4"/>
            <p:cNvGrpSpPr>
              <a:grpSpLocks noChangeAspect="1"/>
            </p:cNvGrpSpPr>
            <p:nvPr/>
          </p:nvGrpSpPr>
          <p:grpSpPr bwMode="auto">
            <a:xfrm rot="19764056">
              <a:off x="2800743" y="2711502"/>
              <a:ext cx="1540774" cy="1434995"/>
              <a:chOff x="1164" y="687"/>
              <a:chExt cx="3219" cy="2998"/>
            </a:xfrm>
            <a:solidFill>
              <a:srgbClr val="858976"/>
            </a:solidFill>
            <a:effectLst/>
          </p:grpSpPr>
          <p:sp>
            <p:nvSpPr>
              <p:cNvPr id="26"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27"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grpSp>
      <p:sp>
        <p:nvSpPr>
          <p:cNvPr id="28" name="文本框 27"/>
          <p:cNvSpPr txBox="1"/>
          <p:nvPr/>
        </p:nvSpPr>
        <p:spPr>
          <a:xfrm>
            <a:off x="5004869" y="2578808"/>
            <a:ext cx="7160935" cy="584775"/>
          </a:xfrm>
          <a:prstGeom prst="rect">
            <a:avLst/>
          </a:prstGeom>
          <a:noFill/>
          <a:effectLst/>
        </p:spPr>
        <p:txBody>
          <a:bodyPr wrap="none" rtlCol="0">
            <a:spAutoFit/>
          </a:bodyPr>
          <a:lstStyle/>
          <a:p>
            <a:r>
              <a:rPr lang="zh-CN" altLang="en-US" sz="3200" b="1" dirty="0">
                <a:solidFill>
                  <a:srgbClr val="858976"/>
                </a:solidFill>
                <a:latin typeface="印品黑体" panose="00000500000000000000" pitchFamily="2" charset="-122"/>
                <a:ea typeface="印品黑体" panose="00000500000000000000" pitchFamily="2" charset="-122"/>
              </a:rPr>
              <a:t>船舶风险综合评估系统设计及原型实现</a:t>
            </a:r>
          </a:p>
        </p:txBody>
      </p:sp>
      <p:grpSp>
        <p:nvGrpSpPr>
          <p:cNvPr id="47" name="组合 46"/>
          <p:cNvGrpSpPr/>
          <p:nvPr/>
        </p:nvGrpSpPr>
        <p:grpSpPr>
          <a:xfrm>
            <a:off x="6320589" y="4082787"/>
            <a:ext cx="4115148" cy="400110"/>
            <a:chOff x="6164825" y="4506388"/>
            <a:chExt cx="4115148" cy="400110"/>
          </a:xfrm>
        </p:grpSpPr>
        <p:sp>
          <p:nvSpPr>
            <p:cNvPr id="29" name="文本框 28"/>
            <p:cNvSpPr txBox="1"/>
            <p:nvPr/>
          </p:nvSpPr>
          <p:spPr>
            <a:xfrm>
              <a:off x="6164825"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答辩人：唐东帆</a:t>
              </a:r>
            </a:p>
          </p:txBody>
        </p:sp>
        <p:sp>
          <p:nvSpPr>
            <p:cNvPr id="30" name="文本框 29"/>
            <p:cNvSpPr txBox="1"/>
            <p:nvPr/>
          </p:nvSpPr>
          <p:spPr>
            <a:xfrm>
              <a:off x="8299944"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指导老师：韩懿</a:t>
              </a:r>
            </a:p>
          </p:txBody>
        </p:sp>
      </p:grpSp>
      <p:pic>
        <p:nvPicPr>
          <p:cNvPr id="2" name="轻松愉快的公路音乐">
            <a:hlinkClick r:id="" action="ppaction://media"/>
            <a:extLst>
              <a:ext uri="{FF2B5EF4-FFF2-40B4-BE49-F238E27FC236}">
                <a16:creationId xmlns:a16="http://schemas.microsoft.com/office/drawing/2014/main" id="{C5B1FA77-6F13-4B16-9121-FF81ABCA84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0589" y="-1303421"/>
            <a:ext cx="609600" cy="609600"/>
          </a:xfrm>
          <a:prstGeom prst="rect">
            <a:avLst/>
          </a:prstGeom>
        </p:spPr>
      </p:pic>
    </p:spTree>
    <p:extLst>
      <p:ext uri="{BB962C8B-B14F-4D97-AF65-F5344CB8AC3E}">
        <p14:creationId xmlns:p14="http://schemas.microsoft.com/office/powerpoint/2010/main" val="4192633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1" presetClass="entr" presetSubtype="1" fill="hold"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wheel(1)">
                                      <p:cBhvr>
                                        <p:cTn id="9" dur="500"/>
                                        <p:tgtEl>
                                          <p:spTgt spid="46"/>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par>
                                <p:cTn id="14" presetID="22" presetClass="entr" presetSubtype="1" fill="hold" grpId="0" nodeType="withEffect">
                                  <p:stCondLst>
                                    <p:cond delay="25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grpId="0" nodeType="withEffect">
                                  <p:stCondLst>
                                    <p:cond delay="75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750"/>
                            </p:stCondLst>
                            <p:childTnLst>
                              <p:par>
                                <p:cTn id="24" presetID="16" presetClass="entr" presetSubtype="37"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arn(outVertical)">
                                      <p:cBhvr>
                                        <p:cTn id="26" dur="500"/>
                                        <p:tgtEl>
                                          <p:spTgt spid="20"/>
                                        </p:tgtEl>
                                      </p:cBhvr>
                                    </p:animEffect>
                                  </p:childTnLst>
                                </p:cTn>
                              </p:par>
                            </p:childTnLst>
                          </p:cTn>
                        </p:par>
                        <p:par>
                          <p:cTn id="27" fill="hold">
                            <p:stCondLst>
                              <p:cond delay="2250"/>
                            </p:stCondLst>
                            <p:childTnLst>
                              <p:par>
                                <p:cTn id="28" presetID="37"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anim calcmode="lin" valueType="num">
                                      <p:cBhvr>
                                        <p:cTn id="31" dur="500" fill="hold"/>
                                        <p:tgtEl>
                                          <p:spTgt spid="28"/>
                                        </p:tgtEl>
                                        <p:attrNameLst>
                                          <p:attrName>ppt_x</p:attrName>
                                        </p:attrNameLst>
                                      </p:cBhvr>
                                      <p:tavLst>
                                        <p:tav tm="0">
                                          <p:val>
                                            <p:strVal val="#ppt_x"/>
                                          </p:val>
                                        </p:tav>
                                        <p:tav tm="100000">
                                          <p:val>
                                            <p:strVal val="#ppt_x"/>
                                          </p:val>
                                        </p:tav>
                                      </p:tavLst>
                                    </p:anim>
                                    <p:anim calcmode="lin" valueType="num">
                                      <p:cBhvr>
                                        <p:cTn id="32" dur="450" decel="100000" fill="hold"/>
                                        <p:tgtEl>
                                          <p:spTgt spid="28"/>
                                        </p:tgtEl>
                                        <p:attrNameLst>
                                          <p:attrName>ppt_y</p:attrName>
                                        </p:attrNameLst>
                                      </p:cBhvr>
                                      <p:tavLst>
                                        <p:tav tm="0">
                                          <p:val>
                                            <p:strVal val="#ppt_y+1"/>
                                          </p:val>
                                        </p:tav>
                                        <p:tav tm="100000">
                                          <p:val>
                                            <p:strVal val="#ppt_y-.03"/>
                                          </p:val>
                                        </p:tav>
                                      </p:tavLst>
                                    </p:anim>
                                    <p:anim calcmode="lin" valueType="num">
                                      <p:cBhvr>
                                        <p:cTn id="33" dur="50" accel="100000" fill="hold">
                                          <p:stCondLst>
                                            <p:cond delay="450"/>
                                          </p:stCondLst>
                                        </p:cTn>
                                        <p:tgtEl>
                                          <p:spTgt spid="28"/>
                                        </p:tgtEl>
                                        <p:attrNameLst>
                                          <p:attrName>ppt_y</p:attrName>
                                        </p:attrNameLst>
                                      </p:cBhvr>
                                      <p:tavLst>
                                        <p:tav tm="0">
                                          <p:val>
                                            <p:strVal val="#ppt_y-.03"/>
                                          </p:val>
                                        </p:tav>
                                        <p:tav tm="100000">
                                          <p:val>
                                            <p:strVal val="#ppt_y"/>
                                          </p:val>
                                        </p:tav>
                                      </p:tavLst>
                                    </p:anim>
                                  </p:childTnLst>
                                </p:cTn>
                              </p:par>
                            </p:childTnLst>
                          </p:cTn>
                        </p:par>
                        <p:par>
                          <p:cTn id="34" fill="hold">
                            <p:stCondLst>
                              <p:cond delay="2750"/>
                            </p:stCondLst>
                            <p:childTnLst>
                              <p:par>
                                <p:cTn id="35" presetID="53" presetClass="entr" presetSubtype="16" fill="hold" nodeType="afterEffect">
                                  <p:stCondLst>
                                    <p:cond delay="0"/>
                                  </p:stCondLst>
                                  <p:childTnLst>
                                    <p:set>
                                      <p:cBhvr>
                                        <p:cTn id="36" dur="1" fill="hold">
                                          <p:stCondLst>
                                            <p:cond delay="0"/>
                                          </p:stCondLst>
                                        </p:cTn>
                                        <p:tgtEl>
                                          <p:spTgt spid="47"/>
                                        </p:tgtEl>
                                        <p:attrNameLst>
                                          <p:attrName>style.visibility</p:attrName>
                                        </p:attrNameLst>
                                      </p:cBhvr>
                                      <p:to>
                                        <p:strVal val="visible"/>
                                      </p:to>
                                    </p:set>
                                    <p:anim calcmode="lin" valueType="num">
                                      <p:cBhvr>
                                        <p:cTn id="37" dur="500" fill="hold"/>
                                        <p:tgtEl>
                                          <p:spTgt spid="47"/>
                                        </p:tgtEl>
                                        <p:attrNameLst>
                                          <p:attrName>ppt_w</p:attrName>
                                        </p:attrNameLst>
                                      </p:cBhvr>
                                      <p:tavLst>
                                        <p:tav tm="0">
                                          <p:val>
                                            <p:fltVal val="0"/>
                                          </p:val>
                                        </p:tav>
                                        <p:tav tm="100000">
                                          <p:val>
                                            <p:strVal val="#ppt_w"/>
                                          </p:val>
                                        </p:tav>
                                      </p:tavLst>
                                    </p:anim>
                                    <p:anim calcmode="lin" valueType="num">
                                      <p:cBhvr>
                                        <p:cTn id="38" dur="500" fill="hold"/>
                                        <p:tgtEl>
                                          <p:spTgt spid="47"/>
                                        </p:tgtEl>
                                        <p:attrNameLst>
                                          <p:attrName>ppt_h</p:attrName>
                                        </p:attrNameLst>
                                      </p:cBhvr>
                                      <p:tavLst>
                                        <p:tav tm="0">
                                          <p:val>
                                            <p:fltVal val="0"/>
                                          </p:val>
                                        </p:tav>
                                        <p:tav tm="100000">
                                          <p:val>
                                            <p:strVal val="#ppt_h"/>
                                          </p:val>
                                        </p:tav>
                                      </p:tavLst>
                                    </p:anim>
                                    <p:animEffect transition="in" filter="fade">
                                      <p:cBhvr>
                                        <p:cTn id="3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圆角 53">
            <a:extLst>
              <a:ext uri="{FF2B5EF4-FFF2-40B4-BE49-F238E27FC236}">
                <a16:creationId xmlns:a16="http://schemas.microsoft.com/office/drawing/2014/main" id="{AC1B1A0A-B82B-49D0-8BC1-1C0D8E2B9CBE}"/>
              </a:ext>
            </a:extLst>
          </p:cNvPr>
          <p:cNvSpPr/>
          <p:nvPr/>
        </p:nvSpPr>
        <p:spPr>
          <a:xfrm>
            <a:off x="1195353" y="1275644"/>
            <a:ext cx="9800026" cy="5277747"/>
          </a:xfrm>
          <a:prstGeom prst="round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6"/>
          <p:cNvSpPr txBox="1">
            <a:spLocks noChangeArrowheads="1"/>
          </p:cNvSpPr>
          <p:nvPr/>
        </p:nvSpPr>
        <p:spPr bwMode="auto">
          <a:xfrm>
            <a:off x="1059131" y="834980"/>
            <a:ext cx="238238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System Functional Architecture Design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11261" y="30458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 </a:t>
            </a:r>
            <a:r>
              <a:rPr lang="zh-CN" altLang="en-US" b="0" dirty="0">
                <a:solidFill>
                  <a:srgbClr val="756271"/>
                </a:solidFill>
                <a:latin typeface="印品黑体" panose="00000500000000000000" pitchFamily="2" charset="-122"/>
                <a:ea typeface="印品黑体" panose="00000500000000000000" pitchFamily="2" charset="-122"/>
              </a:rPr>
              <a:t>系统功能架构设计</a:t>
            </a:r>
          </a:p>
        </p:txBody>
      </p:sp>
      <p:grpSp>
        <p:nvGrpSpPr>
          <p:cNvPr id="2" name="组合 1"/>
          <p:cNvGrpSpPr/>
          <p:nvPr/>
        </p:nvGrpSpPr>
        <p:grpSpPr>
          <a:xfrm>
            <a:off x="2774861" y="1877172"/>
            <a:ext cx="1799295" cy="2523208"/>
            <a:chOff x="1519638" y="1590642"/>
            <a:chExt cx="2268537" cy="3128962"/>
          </a:xfrm>
        </p:grpSpPr>
        <p:sp>
          <p:nvSpPr>
            <p:cNvPr id="10" name="Freeform 5"/>
            <p:cNvSpPr/>
            <p:nvPr/>
          </p:nvSpPr>
          <p:spPr bwMode="auto">
            <a:xfrm>
              <a:off x="1519638" y="1970054"/>
              <a:ext cx="2268537" cy="2749550"/>
            </a:xfrm>
            <a:custGeom>
              <a:avLst/>
              <a:gdLst>
                <a:gd name="T0" fmla="*/ 1551 w 3102"/>
                <a:gd name="T1" fmla="*/ 0 h 3756"/>
                <a:gd name="T2" fmla="*/ 3102 w 3102"/>
                <a:gd name="T3" fmla="*/ 1551 h 3756"/>
                <a:gd name="T4" fmla="*/ 2632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7" y="0"/>
                    <a:pt x="3102" y="695"/>
                    <a:pt x="3102" y="1551"/>
                  </a:cubicBezTo>
                  <a:cubicBezTo>
                    <a:pt x="3102" y="1987"/>
                    <a:pt x="2922" y="2381"/>
                    <a:pt x="2632" y="2662"/>
                  </a:cubicBezTo>
                  <a:cubicBezTo>
                    <a:pt x="2558" y="2748"/>
                    <a:pt x="1656" y="3650"/>
                    <a:pt x="1551" y="3756"/>
                  </a:cubicBezTo>
                  <a:cubicBezTo>
                    <a:pt x="1437" y="3642"/>
                    <a:pt x="576" y="2768"/>
                    <a:pt x="507" y="2698"/>
                  </a:cubicBezTo>
                  <a:cubicBezTo>
                    <a:pt x="195" y="2414"/>
                    <a:pt x="0" y="2006"/>
                    <a:pt x="0" y="1551"/>
                  </a:cubicBezTo>
                  <a:cubicBezTo>
                    <a:pt x="0" y="695"/>
                    <a:pt x="694" y="0"/>
                    <a:pt x="1551" y="0"/>
                  </a:cubicBezTo>
                  <a:close/>
                </a:path>
              </a:pathLst>
            </a:custGeom>
            <a:solidFill>
              <a:srgbClr val="5ABB9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15" name="Oval 6"/>
            <p:cNvSpPr>
              <a:spLocks noChangeArrowheads="1"/>
            </p:cNvSpPr>
            <p:nvPr/>
          </p:nvSpPr>
          <p:spPr bwMode="auto">
            <a:xfrm>
              <a:off x="2281638" y="1590642"/>
              <a:ext cx="744537" cy="744538"/>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4" name="TextBox 14"/>
            <p:cNvSpPr txBox="1"/>
            <p:nvPr/>
          </p:nvSpPr>
          <p:spPr>
            <a:xfrm>
              <a:off x="1779578" y="2422737"/>
              <a:ext cx="1748656" cy="381666"/>
            </a:xfrm>
            <a:prstGeom prst="rect">
              <a:avLst/>
            </a:prstGeom>
            <a:noFill/>
          </p:spPr>
          <p:txBody>
            <a:bodyPr wrap="square" rtlCol="0">
              <a:spAutoFit/>
            </a:bodyPr>
            <a:lstStyle/>
            <a:p>
              <a:pPr algn="ctr"/>
              <a:r>
                <a:rPr lang="zh-CN" altLang="en-US" sz="1400" b="1" dirty="0">
                  <a:solidFill>
                    <a:schemeClr val="bg1"/>
                  </a:solidFill>
                  <a:latin typeface="印品黑体" panose="00000500000000000000" pitchFamily="2" charset="-122"/>
                  <a:ea typeface="印品黑体" panose="00000500000000000000" pitchFamily="2" charset="-122"/>
                </a:rPr>
                <a:t>数据获取</a:t>
              </a:r>
            </a:p>
          </p:txBody>
        </p:sp>
        <p:sp>
          <p:nvSpPr>
            <p:cNvPr id="25" name="TextBox 15"/>
            <p:cNvSpPr txBox="1"/>
            <p:nvPr/>
          </p:nvSpPr>
          <p:spPr>
            <a:xfrm>
              <a:off x="1683868" y="2801696"/>
              <a:ext cx="2003779"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数据来源包括中远海运集团内部航标数据、天眼查数据、</a:t>
              </a:r>
              <a:r>
                <a:rPr lang="en-US" altLang="zh-CN" sz="1200" dirty="0">
                  <a:solidFill>
                    <a:schemeClr val="bg1"/>
                  </a:solidFill>
                  <a:latin typeface="印品黑体" panose="00000500000000000000" pitchFamily="2" charset="-122"/>
                  <a:ea typeface="印品黑体" panose="00000500000000000000" pitchFamily="2" charset="-122"/>
                </a:rPr>
                <a:t>PSC</a:t>
              </a:r>
              <a:r>
                <a:rPr lang="zh-CN" altLang="en-US" sz="1200" dirty="0">
                  <a:solidFill>
                    <a:schemeClr val="bg1"/>
                  </a:solidFill>
                  <a:latin typeface="印品黑体" panose="00000500000000000000" pitchFamily="2" charset="-122"/>
                  <a:ea typeface="印品黑体" panose="00000500000000000000" pitchFamily="2" charset="-122"/>
                </a:rPr>
                <a:t>检查数据、沿海及海域天气数据等</a:t>
              </a:r>
            </a:p>
          </p:txBody>
        </p:sp>
        <p:sp>
          <p:nvSpPr>
            <p:cNvPr id="26" name="文本框 25"/>
            <p:cNvSpPr txBox="1"/>
            <p:nvPr/>
          </p:nvSpPr>
          <p:spPr>
            <a:xfrm>
              <a:off x="2379366"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01</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994795" y="1822020"/>
            <a:ext cx="1799295" cy="2523208"/>
            <a:chOff x="4970863" y="1590642"/>
            <a:chExt cx="2268537" cy="3128962"/>
          </a:xfrm>
        </p:grpSpPr>
        <p:sp>
          <p:nvSpPr>
            <p:cNvPr id="16" name="Freeform 7"/>
            <p:cNvSpPr/>
            <p:nvPr/>
          </p:nvSpPr>
          <p:spPr bwMode="auto">
            <a:xfrm>
              <a:off x="4970863" y="1970054"/>
              <a:ext cx="2268537" cy="2749550"/>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8" y="2748"/>
                    <a:pt x="1657" y="3650"/>
                    <a:pt x="1551" y="3756"/>
                  </a:cubicBezTo>
                  <a:cubicBezTo>
                    <a:pt x="1437" y="3642"/>
                    <a:pt x="576" y="2768"/>
                    <a:pt x="507" y="2698"/>
                  </a:cubicBezTo>
                  <a:cubicBezTo>
                    <a:pt x="196" y="2414"/>
                    <a:pt x="0" y="2006"/>
                    <a:pt x="0" y="1551"/>
                  </a:cubicBezTo>
                  <a:cubicBezTo>
                    <a:pt x="0" y="695"/>
                    <a:pt x="695" y="0"/>
                    <a:pt x="1551" y="0"/>
                  </a:cubicBezTo>
                  <a:close/>
                </a:path>
              </a:pathLst>
            </a:custGeom>
            <a:solidFill>
              <a:srgbClr val="FF0000"/>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7" name="Oval 8"/>
            <p:cNvSpPr>
              <a:spLocks noChangeArrowheads="1"/>
            </p:cNvSpPr>
            <p:nvPr/>
          </p:nvSpPr>
          <p:spPr bwMode="auto">
            <a:xfrm>
              <a:off x="5732863" y="1590642"/>
              <a:ext cx="744537" cy="744538"/>
            </a:xfrm>
            <a:prstGeom prst="ellipse">
              <a:avLst/>
            </a:prstGeom>
            <a:solidFill>
              <a:srgbClr val="FF0000"/>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28" name="TextBox 14"/>
            <p:cNvSpPr txBox="1"/>
            <p:nvPr/>
          </p:nvSpPr>
          <p:spPr>
            <a:xfrm>
              <a:off x="5365383" y="2422737"/>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评估模型</a:t>
              </a:r>
            </a:p>
          </p:txBody>
        </p:sp>
        <p:sp>
          <p:nvSpPr>
            <p:cNvPr id="29" name="TextBox 15"/>
            <p:cNvSpPr txBox="1"/>
            <p:nvPr/>
          </p:nvSpPr>
          <p:spPr>
            <a:xfrm>
              <a:off x="5179788" y="2870089"/>
              <a:ext cx="1850687" cy="572498"/>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整个船舶风险评估系统的核心模块</a:t>
              </a:r>
            </a:p>
          </p:txBody>
        </p:sp>
        <p:sp>
          <p:nvSpPr>
            <p:cNvPr id="30" name="文本框 29"/>
            <p:cNvSpPr txBox="1"/>
            <p:nvPr/>
          </p:nvSpPr>
          <p:spPr>
            <a:xfrm>
              <a:off x="5806555"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03</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045164" y="1804826"/>
            <a:ext cx="1799295" cy="2523208"/>
            <a:chOff x="8422088" y="1590642"/>
            <a:chExt cx="2268537" cy="3128963"/>
          </a:xfrm>
        </p:grpSpPr>
        <p:sp>
          <p:nvSpPr>
            <p:cNvPr id="18" name="Freeform 9"/>
            <p:cNvSpPr/>
            <p:nvPr/>
          </p:nvSpPr>
          <p:spPr bwMode="auto">
            <a:xfrm>
              <a:off x="8422088" y="1970054"/>
              <a:ext cx="2268537" cy="2749551"/>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9" y="2748"/>
                    <a:pt x="1657" y="3650"/>
                    <a:pt x="1551" y="3756"/>
                  </a:cubicBezTo>
                  <a:cubicBezTo>
                    <a:pt x="1438" y="3642"/>
                    <a:pt x="576" y="2768"/>
                    <a:pt x="507" y="2698"/>
                  </a:cubicBezTo>
                  <a:cubicBezTo>
                    <a:pt x="196" y="2414"/>
                    <a:pt x="0" y="2006"/>
                    <a:pt x="0" y="1551"/>
                  </a:cubicBezTo>
                  <a:cubicBezTo>
                    <a:pt x="0" y="695"/>
                    <a:pt x="695" y="0"/>
                    <a:pt x="1551" y="0"/>
                  </a:cubicBezTo>
                  <a:close/>
                </a:path>
              </a:pathLst>
            </a:custGeom>
            <a:solidFill>
              <a:schemeClr val="bg1">
                <a:lumMod val="65000"/>
              </a:schemeClr>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9" name="Oval 10"/>
            <p:cNvSpPr>
              <a:spLocks noChangeArrowheads="1"/>
            </p:cNvSpPr>
            <p:nvPr/>
          </p:nvSpPr>
          <p:spPr bwMode="auto">
            <a:xfrm>
              <a:off x="9184088" y="1590642"/>
              <a:ext cx="744537" cy="744538"/>
            </a:xfrm>
            <a:prstGeom prst="ellipse">
              <a:avLst/>
            </a:prstGeom>
            <a:solidFill>
              <a:schemeClr val="bg1">
                <a:lumMod val="65000"/>
              </a:schemeClr>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1" name="TextBox 14"/>
            <p:cNvSpPr txBox="1"/>
            <p:nvPr/>
          </p:nvSpPr>
          <p:spPr>
            <a:xfrm>
              <a:off x="8654978" y="2422737"/>
              <a:ext cx="1739022"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服务治理</a:t>
              </a:r>
            </a:p>
          </p:txBody>
        </p:sp>
        <p:sp>
          <p:nvSpPr>
            <p:cNvPr id="32" name="TextBox 15"/>
            <p:cNvSpPr txBox="1"/>
            <p:nvPr/>
          </p:nvSpPr>
          <p:spPr>
            <a:xfrm>
              <a:off x="8532226" y="2819837"/>
              <a:ext cx="2035646"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为了避免独立应用数量众多导致维护难度和成本增加，需要引入服务治理技术</a:t>
              </a:r>
            </a:p>
          </p:txBody>
        </p:sp>
        <p:sp>
          <p:nvSpPr>
            <p:cNvPr id="33" name="文本框 32"/>
            <p:cNvSpPr txBox="1"/>
            <p:nvPr/>
          </p:nvSpPr>
          <p:spPr>
            <a:xfrm>
              <a:off x="9249949"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05</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903804" y="3527873"/>
            <a:ext cx="1799295" cy="2472002"/>
            <a:chOff x="3245250" y="3320883"/>
            <a:chExt cx="2268537" cy="3065463"/>
          </a:xfrm>
        </p:grpSpPr>
        <p:sp>
          <p:nvSpPr>
            <p:cNvPr id="20" name="Freeform 11"/>
            <p:cNvSpPr/>
            <p:nvPr/>
          </p:nvSpPr>
          <p:spPr bwMode="auto">
            <a:xfrm>
              <a:off x="3245250" y="3320883"/>
              <a:ext cx="2268537" cy="2747963"/>
            </a:xfrm>
            <a:custGeom>
              <a:avLst/>
              <a:gdLst>
                <a:gd name="T0" fmla="*/ 1550 w 3101"/>
                <a:gd name="T1" fmla="*/ 3756 h 3756"/>
                <a:gd name="T2" fmla="*/ 3101 w 3101"/>
                <a:gd name="T3" fmla="*/ 2205 h 3756"/>
                <a:gd name="T4" fmla="*/ 2632 w 3101"/>
                <a:gd name="T5" fmla="*/ 1093 h 3756"/>
                <a:gd name="T6" fmla="*/ 1551 w 3101"/>
                <a:gd name="T7" fmla="*/ 0 h 3756"/>
                <a:gd name="T8" fmla="*/ 506 w 3101"/>
                <a:gd name="T9" fmla="*/ 1058 h 3756"/>
                <a:gd name="T10" fmla="*/ 0 w 3101"/>
                <a:gd name="T11" fmla="*/ 2205 h 3756"/>
                <a:gd name="T12" fmla="*/ 1550 w 3101"/>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1" h="3756">
                  <a:moveTo>
                    <a:pt x="1550" y="3756"/>
                  </a:moveTo>
                  <a:cubicBezTo>
                    <a:pt x="2407" y="3756"/>
                    <a:pt x="3101" y="3061"/>
                    <a:pt x="3101" y="2205"/>
                  </a:cubicBezTo>
                  <a:cubicBezTo>
                    <a:pt x="3101" y="1769"/>
                    <a:pt x="2922" y="1375"/>
                    <a:pt x="2632" y="1093"/>
                  </a:cubicBezTo>
                  <a:cubicBezTo>
                    <a:pt x="2558" y="1008"/>
                    <a:pt x="1656" y="106"/>
                    <a:pt x="1551" y="0"/>
                  </a:cubicBezTo>
                  <a:cubicBezTo>
                    <a:pt x="1437" y="114"/>
                    <a:pt x="575" y="988"/>
                    <a:pt x="506" y="1058"/>
                  </a:cubicBezTo>
                  <a:cubicBezTo>
                    <a:pt x="195" y="1342"/>
                    <a:pt x="0" y="1750"/>
                    <a:pt x="0" y="2205"/>
                  </a:cubicBezTo>
                  <a:cubicBezTo>
                    <a:pt x="0" y="3061"/>
                    <a:pt x="694" y="3756"/>
                    <a:pt x="1550" y="3756"/>
                  </a:cubicBezTo>
                  <a:close/>
                </a:path>
              </a:pathLst>
            </a:custGeom>
            <a:solidFill>
              <a:srgbClr val="F2B97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1" name="Oval 12"/>
            <p:cNvSpPr>
              <a:spLocks noChangeArrowheads="1"/>
            </p:cNvSpPr>
            <p:nvPr/>
          </p:nvSpPr>
          <p:spPr bwMode="auto">
            <a:xfrm>
              <a:off x="4007250" y="5641808"/>
              <a:ext cx="744537" cy="744538"/>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4" name="文本框 33"/>
            <p:cNvSpPr txBox="1"/>
            <p:nvPr/>
          </p:nvSpPr>
          <p:spPr>
            <a:xfrm>
              <a:off x="4080150" y="5775198"/>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02</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6" name="TextBox 14"/>
            <p:cNvSpPr txBox="1"/>
            <p:nvPr/>
          </p:nvSpPr>
          <p:spPr>
            <a:xfrm>
              <a:off x="3620473" y="4127112"/>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数据清洗</a:t>
              </a:r>
            </a:p>
          </p:txBody>
        </p:sp>
        <p:sp>
          <p:nvSpPr>
            <p:cNvPr id="37" name="TextBox 15"/>
            <p:cNvSpPr txBox="1"/>
            <p:nvPr/>
          </p:nvSpPr>
          <p:spPr>
            <a:xfrm>
              <a:off x="3384907" y="4505388"/>
              <a:ext cx="1960705"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初步获取的数据存在格式不统一、质量粗糙等问题，会对后续数据挖掘造成困扰</a:t>
              </a:r>
            </a:p>
          </p:txBody>
        </p:sp>
      </p:grpSp>
      <p:grpSp>
        <p:nvGrpSpPr>
          <p:cNvPr id="5" name="组合 4"/>
          <p:cNvGrpSpPr/>
          <p:nvPr/>
        </p:nvGrpSpPr>
        <p:grpSpPr>
          <a:xfrm>
            <a:off x="6000708" y="3556316"/>
            <a:ext cx="1799295" cy="2472002"/>
            <a:chOff x="6696475" y="3320883"/>
            <a:chExt cx="2268537" cy="3065463"/>
          </a:xfrm>
        </p:grpSpPr>
        <p:sp>
          <p:nvSpPr>
            <p:cNvPr id="22" name="Freeform 13"/>
            <p:cNvSpPr/>
            <p:nvPr/>
          </p:nvSpPr>
          <p:spPr bwMode="auto">
            <a:xfrm>
              <a:off x="6696475" y="3320883"/>
              <a:ext cx="2268537" cy="2747963"/>
            </a:xfrm>
            <a:custGeom>
              <a:avLst/>
              <a:gdLst>
                <a:gd name="T0" fmla="*/ 1551 w 3102"/>
                <a:gd name="T1" fmla="*/ 3756 h 3756"/>
                <a:gd name="T2" fmla="*/ 3102 w 3102"/>
                <a:gd name="T3" fmla="*/ 2205 h 3756"/>
                <a:gd name="T4" fmla="*/ 2632 w 3102"/>
                <a:gd name="T5" fmla="*/ 1093 h 3756"/>
                <a:gd name="T6" fmla="*/ 1551 w 3102"/>
                <a:gd name="T7" fmla="*/ 0 h 3756"/>
                <a:gd name="T8" fmla="*/ 507 w 3102"/>
                <a:gd name="T9" fmla="*/ 1058 h 3756"/>
                <a:gd name="T10" fmla="*/ 0 w 3102"/>
                <a:gd name="T11" fmla="*/ 2205 h 3756"/>
                <a:gd name="T12" fmla="*/ 1551 w 3102"/>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3756"/>
                  </a:moveTo>
                  <a:cubicBezTo>
                    <a:pt x="2407" y="3756"/>
                    <a:pt x="3102" y="3061"/>
                    <a:pt x="3102" y="2205"/>
                  </a:cubicBezTo>
                  <a:cubicBezTo>
                    <a:pt x="3102" y="1769"/>
                    <a:pt x="2922" y="1375"/>
                    <a:pt x="2632" y="1093"/>
                  </a:cubicBezTo>
                  <a:cubicBezTo>
                    <a:pt x="2558" y="1008"/>
                    <a:pt x="1656" y="106"/>
                    <a:pt x="1551" y="0"/>
                  </a:cubicBezTo>
                  <a:cubicBezTo>
                    <a:pt x="1437" y="114"/>
                    <a:pt x="576" y="988"/>
                    <a:pt x="507" y="1058"/>
                  </a:cubicBezTo>
                  <a:cubicBezTo>
                    <a:pt x="195" y="1342"/>
                    <a:pt x="0" y="1750"/>
                    <a:pt x="0" y="2205"/>
                  </a:cubicBezTo>
                  <a:cubicBezTo>
                    <a:pt x="0" y="3061"/>
                    <a:pt x="694" y="3756"/>
                    <a:pt x="1551" y="3756"/>
                  </a:cubicBezTo>
                  <a:close/>
                </a:path>
              </a:pathLst>
            </a:custGeom>
            <a:solidFill>
              <a:srgbClr val="858976"/>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3" name="Oval 14"/>
            <p:cNvSpPr>
              <a:spLocks noChangeArrowheads="1"/>
            </p:cNvSpPr>
            <p:nvPr/>
          </p:nvSpPr>
          <p:spPr bwMode="auto">
            <a:xfrm>
              <a:off x="7458475" y="5641808"/>
              <a:ext cx="744537" cy="744538"/>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5" name="文本框 34"/>
            <p:cNvSpPr txBox="1"/>
            <p:nvPr/>
          </p:nvSpPr>
          <p:spPr>
            <a:xfrm>
              <a:off x="7548711" y="5766809"/>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04</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8" name="TextBox 14"/>
            <p:cNvSpPr txBox="1"/>
            <p:nvPr/>
          </p:nvSpPr>
          <p:spPr>
            <a:xfrm>
              <a:off x="7110316" y="4096689"/>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数据存储</a:t>
              </a:r>
            </a:p>
          </p:txBody>
        </p:sp>
        <p:sp>
          <p:nvSpPr>
            <p:cNvPr id="39" name="TextBox 15"/>
            <p:cNvSpPr txBox="1"/>
            <p:nvPr/>
          </p:nvSpPr>
          <p:spPr>
            <a:xfrm>
              <a:off x="6772477" y="4470795"/>
              <a:ext cx="2165252"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大量数据不断接入和产生，需要采用合适的数据库对初始数据、中间过程数据和最终结果数据进行高效存储</a:t>
              </a:r>
            </a:p>
          </p:txBody>
        </p:sp>
      </p:grpSp>
      <p:sp>
        <p:nvSpPr>
          <p:cNvPr id="55" name="文本框 54">
            <a:extLst>
              <a:ext uri="{FF2B5EF4-FFF2-40B4-BE49-F238E27FC236}">
                <a16:creationId xmlns:a16="http://schemas.microsoft.com/office/drawing/2014/main" id="{2E4B60FF-5805-4C48-AE92-DEE7DDCF98AF}"/>
              </a:ext>
            </a:extLst>
          </p:cNvPr>
          <p:cNvSpPr txBox="1"/>
          <p:nvPr/>
        </p:nvSpPr>
        <p:spPr>
          <a:xfrm>
            <a:off x="9424169" y="3036717"/>
            <a:ext cx="677108" cy="1755600"/>
          </a:xfrm>
          <a:prstGeom prst="rect">
            <a:avLst/>
          </a:prstGeom>
          <a:noFill/>
        </p:spPr>
        <p:txBody>
          <a:bodyPr vert="eaVert" wrap="square" rtlCol="0">
            <a:spAutoFit/>
          </a:bodyPr>
          <a:lstStyle/>
          <a:p>
            <a:r>
              <a:rPr lang="zh-CN" altLang="en-US" sz="3200" b="1" dirty="0">
                <a:solidFill>
                  <a:schemeClr val="bg1"/>
                </a:solidFill>
                <a:ea typeface="印品黑体" panose="00000500000000000000" pitchFamily="2" charset="-122"/>
              </a:rPr>
              <a:t>系统运维</a:t>
            </a:r>
          </a:p>
        </p:txBody>
      </p:sp>
      <p:sp>
        <p:nvSpPr>
          <p:cNvPr id="41" name="文本框 40">
            <a:extLst>
              <a:ext uri="{FF2B5EF4-FFF2-40B4-BE49-F238E27FC236}">
                <a16:creationId xmlns:a16="http://schemas.microsoft.com/office/drawing/2014/main" id="{F38E0846-D29A-4930-8CB9-B6A5E2E63A64}"/>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a:t>
            </a:r>
            <a:endParaRPr lang="zh-CN" altLang="en-US" sz="3200" dirty="0">
              <a:ea typeface="印品黑体" panose="00000500000000000000"/>
            </a:endParaRPr>
          </a:p>
        </p:txBody>
      </p:sp>
    </p:spTree>
    <p:extLst>
      <p:ext uri="{BB962C8B-B14F-4D97-AF65-F5344CB8AC3E}">
        <p14:creationId xmlns:p14="http://schemas.microsoft.com/office/powerpoint/2010/main" val="33443322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00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500"/>
                                        <p:tgtEl>
                                          <p:spTgt spid="55"/>
                                        </p:tgtEl>
                                      </p:cBhvr>
                                    </p:animEffect>
                                    <p:anim calcmode="lin" valueType="num">
                                      <p:cBhvr>
                                        <p:cTn id="33" dur="500" fill="hold"/>
                                        <p:tgtEl>
                                          <p:spTgt spid="55"/>
                                        </p:tgtEl>
                                        <p:attrNameLst>
                                          <p:attrName>ppt_x</p:attrName>
                                        </p:attrNameLst>
                                      </p:cBhvr>
                                      <p:tavLst>
                                        <p:tav tm="0">
                                          <p:val>
                                            <p:strVal val="#ppt_x"/>
                                          </p:val>
                                        </p:tav>
                                        <p:tav tm="100000">
                                          <p:val>
                                            <p:strVal val="#ppt_x"/>
                                          </p:val>
                                        </p:tav>
                                      </p:tavLst>
                                    </p:anim>
                                    <p:anim calcmode="lin" valueType="num">
                                      <p:cBhvr>
                                        <p:cTn id="34"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0599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Collection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4977947" y="2627089"/>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6790872" y="3499726"/>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5247822" y="2207989"/>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5" name="组合 4"/>
          <p:cNvGrpSpPr/>
          <p:nvPr/>
        </p:nvGrpSpPr>
        <p:grpSpPr>
          <a:xfrm>
            <a:off x="5701847" y="3093327"/>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0" name="组合 39"/>
          <p:cNvGrpSpPr/>
          <p:nvPr/>
        </p:nvGrpSpPr>
        <p:grpSpPr>
          <a:xfrm>
            <a:off x="1117570" y="2347282"/>
            <a:ext cx="3733378" cy="2371219"/>
            <a:chOff x="1452403" y="3548429"/>
            <a:chExt cx="3733378" cy="1797234"/>
          </a:xfrm>
        </p:grpSpPr>
        <p:sp>
          <p:nvSpPr>
            <p:cNvPr id="31" name="矩形 30"/>
            <p:cNvSpPr>
              <a:spLocks noChangeArrowheads="1"/>
            </p:cNvSpPr>
            <p:nvPr/>
          </p:nvSpPr>
          <p:spPr bwMode="auto">
            <a:xfrm>
              <a:off x="1452403" y="3806047"/>
              <a:ext cx="3733378" cy="1539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单线程在大任务情况下，执行时间过长，而且由于网络波动，容易发生网络读取超时问题。</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本模块采用多线程编程，充分利用现代计算机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多核</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特性，另外为了避免频繁</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创建</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销毁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线程的无用开销，引入线程池技术。</a:t>
              </a:r>
            </a:p>
          </p:txBody>
        </p:sp>
        <p:sp>
          <p:nvSpPr>
            <p:cNvPr id="36" name="矩形 34"/>
            <p:cNvSpPr>
              <a:spLocks noChangeArrowheads="1"/>
            </p:cNvSpPr>
            <p:nvPr/>
          </p:nvSpPr>
          <p:spPr bwMode="auto">
            <a:xfrm>
              <a:off x="2087446" y="3548429"/>
              <a:ext cx="2988920" cy="303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使用多线程编程和线程池</a:t>
              </a:r>
            </a:p>
          </p:txBody>
        </p:sp>
      </p:grpSp>
      <p:grpSp>
        <p:nvGrpSpPr>
          <p:cNvPr id="42" name="组合 41"/>
          <p:cNvGrpSpPr/>
          <p:nvPr/>
        </p:nvGrpSpPr>
        <p:grpSpPr>
          <a:xfrm>
            <a:off x="7117897" y="3110674"/>
            <a:ext cx="3706037" cy="2057654"/>
            <a:chOff x="7452730" y="4209616"/>
            <a:chExt cx="3706037" cy="2057654"/>
          </a:xfrm>
        </p:grpSpPr>
        <p:sp>
          <p:nvSpPr>
            <p:cNvPr id="32" name="矩形 31"/>
            <p:cNvSpPr>
              <a:spLocks noChangeArrowheads="1"/>
            </p:cNvSpPr>
            <p:nvPr/>
          </p:nvSpPr>
          <p:spPr bwMode="auto">
            <a:xfrm>
              <a:off x="7452730" y="4512944"/>
              <a:ext cx="3706037"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部分网站出于自身数据保护和服务器带宽有限等考虑，会配备一些反爬虫机制，大致可以分为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header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基于登录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基于用户行为</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、基于动态页面、</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基于验证码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、基于加密技术等方法。</a:t>
              </a:r>
            </a:p>
          </p:txBody>
        </p:sp>
        <p:sp>
          <p:nvSpPr>
            <p:cNvPr id="37" name="矩形 35"/>
            <p:cNvSpPr>
              <a:spLocks noChangeArrowheads="1"/>
            </p:cNvSpPr>
            <p:nvPr/>
          </p:nvSpPr>
          <p:spPr bwMode="auto">
            <a:xfrm>
              <a:off x="7452730" y="4209616"/>
              <a:ext cx="9536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反反爬</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2.1.1 </a:t>
            </a:r>
            <a:r>
              <a:rPr lang="zh-CN" altLang="en-US" b="0" dirty="0">
                <a:solidFill>
                  <a:srgbClr val="756271"/>
                </a:solidFill>
                <a:latin typeface="印品黑体" panose="00000500000000000000" pitchFamily="2" charset="-122"/>
                <a:ea typeface="印品黑体" panose="00000500000000000000" pitchFamily="2" charset="-122"/>
              </a:rPr>
              <a:t>数据获取</a:t>
            </a:r>
          </a:p>
        </p:txBody>
      </p:sp>
      <p:sp>
        <p:nvSpPr>
          <p:cNvPr id="45" name="文本框 44">
            <a:extLst>
              <a:ext uri="{FF2B5EF4-FFF2-40B4-BE49-F238E27FC236}">
                <a16:creationId xmlns:a16="http://schemas.microsoft.com/office/drawing/2014/main" id="{130BA432-B9EB-451D-901F-BA510D99C657}"/>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P8</a:t>
            </a:r>
            <a:endParaRPr lang="zh-CN" altLang="en-US" sz="3200" dirty="0">
              <a:ea typeface="印品黑体" panose="00000500000000000000"/>
            </a:endParaRPr>
          </a:p>
        </p:txBody>
      </p:sp>
    </p:spTree>
    <p:extLst>
      <p:ext uri="{BB962C8B-B14F-4D97-AF65-F5344CB8AC3E}">
        <p14:creationId xmlns:p14="http://schemas.microsoft.com/office/powerpoint/2010/main" val="22767532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75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1+#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0-#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cTn>
                              </p:par>
                              <p:par>
                                <p:cTn id="19" presetID="22" presetClass="entr" presetSubtype="2"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right)">
                                      <p:cBhvr>
                                        <p:cTn id="21" dur="500"/>
                                        <p:tgtEl>
                                          <p:spTgt spid="40"/>
                                        </p:tgtEl>
                                      </p:cBhvr>
                                    </p:animEffect>
                                  </p:childTnLst>
                                </p:cTn>
                              </p:par>
                              <p:par>
                                <p:cTn id="22" presetID="22" presetClass="entr" presetSubtype="8" fill="hold"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left)">
                                      <p:cBhvr>
                                        <p:cTn id="2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8937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Cleaning</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219639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3092887"/>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987719"/>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836033"/>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700775"/>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568619"/>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5" y="1929005"/>
            <a:ext cx="3616695" cy="1517563"/>
            <a:chOff x="1511935" y="1667317"/>
            <a:chExt cx="3616695" cy="1517563"/>
          </a:xfrm>
        </p:grpSpPr>
        <p:sp>
          <p:nvSpPr>
            <p:cNvPr id="29" name="矩形 25"/>
            <p:cNvSpPr>
              <a:spLocks noChangeArrowheads="1"/>
            </p:cNvSpPr>
            <p:nvPr/>
          </p:nvSpPr>
          <p:spPr bwMode="auto">
            <a:xfrm>
              <a:off x="1511935" y="1984551"/>
              <a:ext cx="361669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本文接入的数据源有文本字符串、</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Excel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表格、</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Csv</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文件、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Json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字符串、关系型数据库</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Oracle/MySQL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等，需要统一数据格式。</a:t>
              </a:r>
            </a:p>
          </p:txBody>
        </p:sp>
        <p:sp>
          <p:nvSpPr>
            <p:cNvPr id="34" name="矩形 3"/>
            <p:cNvSpPr>
              <a:spLocks noChangeArrowheads="1"/>
            </p:cNvSpPr>
            <p:nvPr/>
          </p:nvSpPr>
          <p:spPr bwMode="auto">
            <a:xfrm>
              <a:off x="3209956" y="1667317"/>
              <a:ext cx="17827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统一数据格式</a:t>
              </a:r>
            </a:p>
          </p:txBody>
        </p:sp>
      </p:grpSp>
      <p:grpSp>
        <p:nvGrpSpPr>
          <p:cNvPr id="41" name="组合 40"/>
          <p:cNvGrpSpPr/>
          <p:nvPr/>
        </p:nvGrpSpPr>
        <p:grpSpPr>
          <a:xfrm>
            <a:off x="7428917" y="2704967"/>
            <a:ext cx="3729850" cy="1822307"/>
            <a:chOff x="7428917" y="2443279"/>
            <a:chExt cx="3729850" cy="1822307"/>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缺失值可能由于录入人员的失误，也可能是数据本身就不存在。</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常见的处理缺失值方法有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直接删除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常量填充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均值</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中位数填充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随机插补法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5" name="矩形 33"/>
            <p:cNvSpPr>
              <a:spLocks noChangeArrowheads="1"/>
            </p:cNvSpPr>
            <p:nvPr/>
          </p:nvSpPr>
          <p:spPr bwMode="auto">
            <a:xfrm>
              <a:off x="7428917" y="2443279"/>
              <a:ext cx="15005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填充缺失值</a:t>
              </a:r>
            </a:p>
          </p:txBody>
        </p:sp>
      </p:grpSp>
      <p:grpSp>
        <p:nvGrpSpPr>
          <p:cNvPr id="40" name="组合 39"/>
          <p:cNvGrpSpPr/>
          <p:nvPr/>
        </p:nvGrpSpPr>
        <p:grpSpPr>
          <a:xfrm>
            <a:off x="1452403" y="3724506"/>
            <a:ext cx="3733378" cy="1820557"/>
            <a:chOff x="1452403" y="3462818"/>
            <a:chExt cx="3733378" cy="1820557"/>
          </a:xfrm>
        </p:grpSpPr>
        <p:sp>
          <p:nvSpPr>
            <p:cNvPr id="31" name="矩形 30"/>
            <p:cNvSpPr>
              <a:spLocks noChangeArrowheads="1"/>
            </p:cNvSpPr>
            <p:nvPr/>
          </p:nvSpPr>
          <p:spPr bwMode="auto">
            <a:xfrm>
              <a:off x="1452403" y="3806047"/>
              <a:ext cx="373337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数据超过了合理范围，如果后续建模算法对异常值敏感，不剔除会严重影响评估精度。</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常见的发现异常值方法有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简单统计分析</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el-GR" altLang="zh-CN" b="1" dirty="0">
                  <a:solidFill>
                    <a:schemeClr val="tx1">
                      <a:lumMod val="75000"/>
                      <a:lumOff val="25000"/>
                    </a:schemeClr>
                  </a:solidFill>
                  <a:latin typeface="印品黑体" panose="00000500000000000000" pitchFamily="2" charset="-122"/>
                  <a:ea typeface="印品黑体" panose="00000500000000000000" pitchFamily="2" charset="-122"/>
                </a:rPr>
                <a:t>3σ</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原则</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箱型图</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6" name="矩形 34"/>
            <p:cNvSpPr>
              <a:spLocks noChangeArrowheads="1"/>
            </p:cNvSpPr>
            <p:nvPr/>
          </p:nvSpPr>
          <p:spPr bwMode="auto">
            <a:xfrm>
              <a:off x="3601286" y="3462818"/>
              <a:ext cx="14547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剔除异常值</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2.1.2 </a:t>
            </a:r>
            <a:r>
              <a:rPr lang="zh-CN" altLang="en-US" b="0" dirty="0">
                <a:solidFill>
                  <a:srgbClr val="756271"/>
                </a:solidFill>
                <a:latin typeface="印品黑体" panose="00000500000000000000" pitchFamily="2" charset="-122"/>
                <a:ea typeface="印品黑体" panose="00000500000000000000" pitchFamily="2" charset="-122"/>
              </a:rPr>
              <a:t>数据清洗</a:t>
            </a:r>
          </a:p>
        </p:txBody>
      </p:sp>
      <p:sp>
        <p:nvSpPr>
          <p:cNvPr id="44" name="文本框 43">
            <a:extLst>
              <a:ext uri="{FF2B5EF4-FFF2-40B4-BE49-F238E27FC236}">
                <a16:creationId xmlns:a16="http://schemas.microsoft.com/office/drawing/2014/main" id="{AD66E44A-F646-470C-814F-B6225FC9CEC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P13</a:t>
            </a:r>
            <a:endParaRPr lang="zh-CN" altLang="en-US" sz="3200" dirty="0">
              <a:ea typeface="印品黑体" panose="00000500000000000000"/>
            </a:endParaRPr>
          </a:p>
        </p:txBody>
      </p:sp>
    </p:spTree>
    <p:extLst>
      <p:ext uri="{BB962C8B-B14F-4D97-AF65-F5344CB8AC3E}">
        <p14:creationId xmlns:p14="http://schemas.microsoft.com/office/powerpoint/2010/main" val="3493516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18013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Evaluation Model</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4859976" y="238742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672901" y="3283917"/>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129851" y="2027063"/>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583876" y="2891805"/>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7" name="组合 6"/>
          <p:cNvGrpSpPr/>
          <p:nvPr/>
        </p:nvGrpSpPr>
        <p:grpSpPr>
          <a:xfrm>
            <a:off x="1059131" y="2110347"/>
            <a:ext cx="3745283" cy="1527251"/>
            <a:chOff x="1511935" y="1657629"/>
            <a:chExt cx="3745283" cy="1527251"/>
          </a:xfrm>
        </p:grpSpPr>
        <p:sp>
          <p:nvSpPr>
            <p:cNvPr id="29" name="矩形 25"/>
            <p:cNvSpPr>
              <a:spLocks noChangeArrowheads="1"/>
            </p:cNvSpPr>
            <p:nvPr/>
          </p:nvSpPr>
          <p:spPr bwMode="auto">
            <a:xfrm>
              <a:off x="1511935" y="1984551"/>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本文利用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模糊综合评价法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的评估思想，将多名专家对指标的定性评价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优</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差</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转换为定量评价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百分制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4" name="矩形 3"/>
            <p:cNvSpPr>
              <a:spLocks noChangeArrowheads="1"/>
            </p:cNvSpPr>
            <p:nvPr/>
          </p:nvSpPr>
          <p:spPr bwMode="auto">
            <a:xfrm>
              <a:off x="2066946" y="1657629"/>
              <a:ext cx="30616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制定科学准确的评价标准</a:t>
              </a:r>
            </a:p>
          </p:txBody>
        </p:sp>
      </p:grpSp>
      <p:grpSp>
        <p:nvGrpSpPr>
          <p:cNvPr id="41" name="组合 40"/>
          <p:cNvGrpSpPr/>
          <p:nvPr/>
        </p:nvGrpSpPr>
        <p:grpSpPr>
          <a:xfrm>
            <a:off x="7000218" y="2898278"/>
            <a:ext cx="3751445" cy="1820026"/>
            <a:chOff x="7452730" y="2445560"/>
            <a:chExt cx="3706037" cy="1820026"/>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在统计分析专家意见的基础上，以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层次分析法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确定各级风险因素权重，结合之前的模糊综合评价法，建立船舶多维度、立体化的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AHP-FCE(</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层次分析</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模糊综合评价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模型</a:t>
              </a:r>
            </a:p>
          </p:txBody>
        </p:sp>
        <p:sp>
          <p:nvSpPr>
            <p:cNvPr id="35" name="矩形 33"/>
            <p:cNvSpPr>
              <a:spLocks noChangeArrowheads="1"/>
            </p:cNvSpPr>
            <p:nvPr/>
          </p:nvSpPr>
          <p:spPr bwMode="auto">
            <a:xfrm>
              <a:off x="7452730" y="2445560"/>
              <a:ext cx="27423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确定船舶风险指标权重</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2.1.3 </a:t>
            </a:r>
            <a:r>
              <a:rPr lang="zh-CN" altLang="en-US" b="0" dirty="0">
                <a:solidFill>
                  <a:srgbClr val="756271"/>
                </a:solidFill>
                <a:latin typeface="印品黑体" panose="00000500000000000000" pitchFamily="2" charset="-122"/>
                <a:ea typeface="印品黑体" panose="00000500000000000000" pitchFamily="2" charset="-122"/>
              </a:rPr>
              <a:t>评估模型</a:t>
            </a:r>
          </a:p>
        </p:txBody>
      </p:sp>
      <p:sp>
        <p:nvSpPr>
          <p:cNvPr id="45" name="文本框 44">
            <a:extLst>
              <a:ext uri="{FF2B5EF4-FFF2-40B4-BE49-F238E27FC236}">
                <a16:creationId xmlns:a16="http://schemas.microsoft.com/office/drawing/2014/main" id="{FE70D95D-511D-4267-A137-6A461EE21242}"/>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P15</a:t>
            </a:r>
            <a:endParaRPr lang="zh-CN" altLang="en-US" sz="3200" dirty="0">
              <a:ea typeface="印品黑体" panose="00000500000000000000"/>
            </a:endParaRPr>
          </a:p>
        </p:txBody>
      </p:sp>
    </p:spTree>
    <p:extLst>
      <p:ext uri="{BB962C8B-B14F-4D97-AF65-F5344CB8AC3E}">
        <p14:creationId xmlns:p14="http://schemas.microsoft.com/office/powerpoint/2010/main" val="1604973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par>
                          <p:cTn id="11" fill="hold">
                            <p:stCondLst>
                              <p:cond delay="750"/>
                            </p:stCondLst>
                            <p:childTnLst>
                              <p:par>
                                <p:cTn id="12" presetID="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1+#ppt_w/2"/>
                                          </p:val>
                                        </p:tav>
                                        <p:tav tm="100000">
                                          <p:val>
                                            <p:strVal val="#ppt_x"/>
                                          </p:val>
                                        </p:tav>
                                      </p:tavLst>
                                    </p:anim>
                                    <p:anim calcmode="lin" valueType="num">
                                      <p:cBhvr additive="base">
                                        <p:cTn id="15" dur="5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0-#ppt_w/2"/>
                                          </p:val>
                                        </p:tav>
                                        <p:tav tm="100000">
                                          <p:val>
                                            <p:strVal val="#ppt_x"/>
                                          </p:val>
                                        </p:tav>
                                      </p:tavLst>
                                    </p:anim>
                                    <p:anim calcmode="lin" valueType="num">
                                      <p:cBhvr additive="base">
                                        <p:cTn id="19" dur="500" fill="hold"/>
                                        <p:tgtEl>
                                          <p:spTgt spid="19"/>
                                        </p:tgtEl>
                                        <p:attrNameLst>
                                          <p:attrName>ppt_y</p:attrName>
                                        </p:attrNameLst>
                                      </p:cBhvr>
                                      <p:tavLst>
                                        <p:tav tm="0">
                                          <p:val>
                                            <p:strVal val="#ppt_y"/>
                                          </p:val>
                                        </p:tav>
                                        <p:tav tm="100000">
                                          <p:val>
                                            <p:strVal val="#ppt_y"/>
                                          </p:val>
                                        </p:tav>
                                      </p:tavLst>
                                    </p:anim>
                                  </p:childTnLst>
                                </p:cTn>
                              </p:par>
                            </p:childTnLst>
                          </p:cTn>
                        </p:par>
                        <p:par>
                          <p:cTn id="20" fill="hold">
                            <p:stCondLst>
                              <p:cond delay="1250"/>
                            </p:stCondLst>
                            <p:childTnLst>
                              <p:par>
                                <p:cTn id="21" presetID="22" presetClass="entr" presetSubtype="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right)">
                                      <p:cBhvr>
                                        <p:cTn id="23" dur="500"/>
                                        <p:tgtEl>
                                          <p:spTgt spid="7"/>
                                        </p:tgtEl>
                                      </p:cBhvr>
                                    </p:animEffect>
                                  </p:childTnLst>
                                </p:cTn>
                              </p:par>
                              <p:par>
                                <p:cTn id="24" presetID="22" presetClass="entr" presetSubtype="8"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left)">
                                      <p:cBhvr>
                                        <p:cTn id="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33269"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Storage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79" y="224179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4" y="3138285"/>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79" y="4033117"/>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4" y="1881431"/>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79" y="2746173"/>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4" y="3614017"/>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4" y="1964715"/>
            <a:ext cx="3745283" cy="1250252"/>
            <a:chOff x="1511935" y="1657629"/>
            <a:chExt cx="3745283" cy="1250252"/>
          </a:xfrm>
        </p:grpSpPr>
        <p:sp>
          <p:nvSpPr>
            <p:cNvPr id="29" name="矩形 25"/>
            <p:cNvSpPr>
              <a:spLocks noChangeArrowheads="1"/>
            </p:cNvSpPr>
            <p:nvPr/>
          </p:nvSpPr>
          <p:spPr bwMode="auto">
            <a:xfrm>
              <a:off x="1511935" y="1984551"/>
              <a:ext cx="374528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err="1">
                  <a:solidFill>
                    <a:schemeClr val="tx1">
                      <a:lumMod val="75000"/>
                      <a:lumOff val="25000"/>
                    </a:schemeClr>
                  </a:solidFill>
                  <a:latin typeface="印品黑体" panose="00000500000000000000" pitchFamily="2" charset="-122"/>
                  <a:ea typeface="印品黑体" panose="00000500000000000000" pitchFamily="2" charset="-122"/>
                </a:rPr>
                <a:t>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更新不频繁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、存在复杂对应关系、安全性要求高的数据。</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矩形 3"/>
            <p:cNvSpPr>
              <a:spLocks noChangeArrowheads="1"/>
            </p:cNvSpPr>
            <p:nvPr/>
          </p:nvSpPr>
          <p:spPr bwMode="auto">
            <a:xfrm>
              <a:off x="2928673" y="1657629"/>
              <a:ext cx="22412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传统关系型数据库</a:t>
              </a:r>
            </a:p>
          </p:txBody>
        </p:sp>
      </p:grpSp>
      <p:grpSp>
        <p:nvGrpSpPr>
          <p:cNvPr id="41" name="组合 40"/>
          <p:cNvGrpSpPr/>
          <p:nvPr/>
        </p:nvGrpSpPr>
        <p:grpSpPr>
          <a:xfrm>
            <a:off x="7452729" y="2776957"/>
            <a:ext cx="3706037" cy="1241717"/>
            <a:chOff x="7452730" y="2469871"/>
            <a:chExt cx="3706037" cy="1241717"/>
          </a:xfrm>
        </p:grpSpPr>
        <p:sp>
          <p:nvSpPr>
            <p:cNvPr id="30" name="矩形 29"/>
            <p:cNvSpPr>
              <a:spLocks noChangeArrowheads="1"/>
            </p:cNvSpPr>
            <p:nvPr/>
          </p:nvSpPr>
          <p:spPr bwMode="auto">
            <a:xfrm>
              <a:off x="7452730" y="2788258"/>
              <a:ext cx="37060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Redis</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、数据对应关系简单、安全性要求不高的数据。</a:t>
              </a:r>
            </a:p>
          </p:txBody>
        </p:sp>
        <p:sp>
          <p:nvSpPr>
            <p:cNvPr id="35" name="矩形 33"/>
            <p:cNvSpPr>
              <a:spLocks noChangeArrowheads="1"/>
            </p:cNvSpPr>
            <p:nvPr/>
          </p:nvSpPr>
          <p:spPr bwMode="auto">
            <a:xfrm>
              <a:off x="7452730" y="2469871"/>
              <a:ext cx="20073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非关系型数据库</a:t>
              </a:r>
            </a:p>
          </p:txBody>
        </p:sp>
      </p:grpSp>
      <p:grpSp>
        <p:nvGrpSpPr>
          <p:cNvPr id="40" name="组合 39"/>
          <p:cNvGrpSpPr/>
          <p:nvPr/>
        </p:nvGrpSpPr>
        <p:grpSpPr>
          <a:xfrm>
            <a:off x="1059131" y="3756038"/>
            <a:ext cx="4126650" cy="2665419"/>
            <a:chOff x="1452403" y="3448952"/>
            <a:chExt cx="3733378" cy="2665419"/>
          </a:xfrm>
        </p:grpSpPr>
        <p:sp>
          <p:nvSpPr>
            <p:cNvPr id="31" name="矩形 30"/>
            <p:cNvSpPr>
              <a:spLocks noChangeArrowheads="1"/>
            </p:cNvSpPr>
            <p:nvPr/>
          </p:nvSpPr>
          <p:spPr bwMode="auto">
            <a:xfrm>
              <a:off x="1452403" y="3806047"/>
              <a:ext cx="3733378"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单台数据库服务器，一旦发生宕机或者停机维护，数据存储服务将不可用，而且性能瓶颈明显，很容易达到读写能力上限。</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本系统采用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一主多从</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模式，将数据库节点放置于同一个</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VLAN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中，若</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发生故障，</a:t>
              </a:r>
              <a:r>
                <a:rPr lang="en-US" altLang="zh-CN" b="1" dirty="0" err="1">
                  <a:solidFill>
                    <a:schemeClr val="tx1">
                      <a:lumMod val="75000"/>
                      <a:lumOff val="25000"/>
                    </a:schemeClr>
                  </a:solidFill>
                  <a:latin typeface="印品黑体" panose="00000500000000000000" pitchFamily="2" charset="-122"/>
                  <a:ea typeface="印品黑体" panose="00000500000000000000" pitchFamily="2" charset="-122"/>
                </a:rPr>
                <a:t>Keepalived</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会自动完成主从服务器切换。</a:t>
              </a:r>
            </a:p>
          </p:txBody>
        </p:sp>
        <p:sp>
          <p:nvSpPr>
            <p:cNvPr id="36" name="矩形 34"/>
            <p:cNvSpPr>
              <a:spLocks noChangeArrowheads="1"/>
            </p:cNvSpPr>
            <p:nvPr/>
          </p:nvSpPr>
          <p:spPr bwMode="auto">
            <a:xfrm>
              <a:off x="2305792" y="3448952"/>
              <a:ext cx="28039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多节点主从</a:t>
              </a:r>
              <a:r>
                <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rPr>
                <a:t>+</a:t>
              </a:r>
              <a:r>
                <a:rPr lang="en-US" altLang="zh-CN" sz="2000" b="1" dirty="0" err="1">
                  <a:solidFill>
                    <a:schemeClr val="tx1">
                      <a:lumMod val="75000"/>
                      <a:lumOff val="25000"/>
                    </a:schemeClr>
                  </a:solidFill>
                  <a:latin typeface="印品黑体" panose="00000500000000000000" pitchFamily="2" charset="-122"/>
                  <a:ea typeface="印品黑体" panose="00000500000000000000" pitchFamily="2" charset="-122"/>
                </a:rPr>
                <a:t>Keepalived</a:t>
              </a:r>
              <a:endPar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2.1.4 </a:t>
            </a:r>
            <a:r>
              <a:rPr lang="zh-CN" altLang="en-US" b="0" dirty="0">
                <a:solidFill>
                  <a:srgbClr val="756271"/>
                </a:solidFill>
                <a:latin typeface="印品黑体" panose="00000500000000000000" pitchFamily="2" charset="-122"/>
                <a:ea typeface="印品黑体" panose="00000500000000000000" pitchFamily="2" charset="-122"/>
              </a:rPr>
              <a:t>数据存储</a:t>
            </a:r>
          </a:p>
        </p:txBody>
      </p:sp>
      <p:sp>
        <p:nvSpPr>
          <p:cNvPr id="44" name="文本框 43">
            <a:extLst>
              <a:ext uri="{FF2B5EF4-FFF2-40B4-BE49-F238E27FC236}">
                <a16:creationId xmlns:a16="http://schemas.microsoft.com/office/drawing/2014/main" id="{809669E9-86A1-42BF-94D3-D69216B6A0B3}"/>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P16</a:t>
            </a:r>
            <a:endParaRPr lang="zh-CN" altLang="en-US" sz="3200" dirty="0">
              <a:ea typeface="印品黑体" panose="00000500000000000000"/>
            </a:endParaRPr>
          </a:p>
        </p:txBody>
      </p:sp>
    </p:spTree>
    <p:extLst>
      <p:ext uri="{BB962C8B-B14F-4D97-AF65-F5344CB8AC3E}">
        <p14:creationId xmlns:p14="http://schemas.microsoft.com/office/powerpoint/2010/main" val="1095146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Service Governance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1934708"/>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2831199"/>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726031"/>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7125705" y="4598668"/>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2" name="Freeform 14"/>
          <p:cNvSpPr>
            <a:spLocks noEditPoints="1"/>
          </p:cNvSpPr>
          <p:nvPr/>
        </p:nvSpPr>
        <p:spPr bwMode="auto">
          <a:xfrm flipH="1">
            <a:off x="5312780" y="563176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7 h 346"/>
              <a:gd name="T12" fmla="*/ 204 w 346"/>
              <a:gd name="T13" fmla="*/ 219 h 346"/>
              <a:gd name="T14" fmla="*/ 131 w 346"/>
              <a:gd name="T15" fmla="*/ 261 h 346"/>
              <a:gd name="T16" fmla="*/ 131 w 346"/>
              <a:gd name="T17" fmla="*/ 177 h 346"/>
              <a:gd name="T18" fmla="*/ 131 w 346"/>
              <a:gd name="T19" fmla="*/ 93 h 346"/>
              <a:gd name="T20" fmla="*/ 204 w 346"/>
              <a:gd name="T21" fmla="*/ 135 h 346"/>
              <a:gd name="T22" fmla="*/ 277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8"/>
                  <a:pt x="346" y="173"/>
                </a:cubicBezTo>
                <a:cubicBezTo>
                  <a:pt x="346" y="269"/>
                  <a:pt x="268" y="346"/>
                  <a:pt x="173" y="346"/>
                </a:cubicBezTo>
                <a:cubicBezTo>
                  <a:pt x="77" y="346"/>
                  <a:pt x="0" y="269"/>
                  <a:pt x="0" y="173"/>
                </a:cubicBezTo>
                <a:cubicBezTo>
                  <a:pt x="0" y="78"/>
                  <a:pt x="77" y="0"/>
                  <a:pt x="173" y="0"/>
                </a:cubicBezTo>
                <a:close/>
                <a:moveTo>
                  <a:pt x="277" y="177"/>
                </a:moveTo>
                <a:lnTo>
                  <a:pt x="204" y="219"/>
                </a:lnTo>
                <a:lnTo>
                  <a:pt x="131" y="261"/>
                </a:lnTo>
                <a:lnTo>
                  <a:pt x="131" y="177"/>
                </a:lnTo>
                <a:lnTo>
                  <a:pt x="131" y="93"/>
                </a:lnTo>
                <a:lnTo>
                  <a:pt x="204" y="135"/>
                </a:lnTo>
                <a:lnTo>
                  <a:pt x="277"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574345"/>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439087"/>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306931"/>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5" name="组合 4"/>
          <p:cNvGrpSpPr/>
          <p:nvPr/>
        </p:nvGrpSpPr>
        <p:grpSpPr>
          <a:xfrm>
            <a:off x="6036680" y="4192269"/>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04</a:t>
              </a:r>
            </a:p>
          </p:txBody>
        </p:sp>
      </p:grpSp>
      <p:grpSp>
        <p:nvGrpSpPr>
          <p:cNvPr id="6" name="组合 5"/>
          <p:cNvGrpSpPr/>
          <p:nvPr/>
        </p:nvGrpSpPr>
        <p:grpSpPr>
          <a:xfrm>
            <a:off x="5582655" y="5090426"/>
            <a:ext cx="1066800" cy="1058863"/>
            <a:chOff x="5582655" y="5090426"/>
            <a:chExt cx="1066800" cy="1058863"/>
          </a:xfrm>
        </p:grpSpPr>
        <p:sp>
          <p:nvSpPr>
            <p:cNvPr id="17" name="Oval 9"/>
            <p:cNvSpPr>
              <a:spLocks noChangeArrowheads="1"/>
            </p:cNvSpPr>
            <p:nvPr/>
          </p:nvSpPr>
          <p:spPr bwMode="auto">
            <a:xfrm>
              <a:off x="5582655" y="5090426"/>
              <a:ext cx="1066800" cy="1058863"/>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8" name="TextBox 24"/>
            <p:cNvSpPr txBox="1">
              <a:spLocks noChangeArrowheads="1"/>
            </p:cNvSpPr>
            <p:nvPr/>
          </p:nvSpPr>
          <p:spPr bwMode="auto">
            <a:xfrm flipH="1">
              <a:off x="5721511" y="5313625"/>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05</a:t>
              </a:r>
            </a:p>
          </p:txBody>
        </p:sp>
      </p:grpSp>
      <p:grpSp>
        <p:nvGrpSpPr>
          <p:cNvPr id="7" name="组合 6"/>
          <p:cNvGrpSpPr/>
          <p:nvPr/>
        </p:nvGrpSpPr>
        <p:grpSpPr>
          <a:xfrm>
            <a:off x="1511935" y="1675275"/>
            <a:ext cx="3745283" cy="1786604"/>
            <a:chOff x="1511935" y="1675275"/>
            <a:chExt cx="3745283" cy="1786604"/>
          </a:xfrm>
        </p:grpSpPr>
        <p:sp>
          <p:nvSpPr>
            <p:cNvPr id="29" name="矩形 25"/>
            <p:cNvSpPr>
              <a:spLocks noChangeArrowheads="1"/>
            </p:cNvSpPr>
            <p:nvPr/>
          </p:nvSpPr>
          <p:spPr bwMode="auto">
            <a:xfrm>
              <a:off x="1511935" y="1984551"/>
              <a:ext cx="3745283"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服务发现组件记录了分布式系统中所有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服务提供者的信息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，主要包括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IP</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地址和端口号等，服务需求者可以通过访问服务发现组件获知服务提供者列表。</a:t>
              </a:r>
            </a:p>
          </p:txBody>
        </p:sp>
        <p:sp>
          <p:nvSpPr>
            <p:cNvPr id="34" name="矩形 3"/>
            <p:cNvSpPr>
              <a:spLocks noChangeArrowheads="1"/>
            </p:cNvSpPr>
            <p:nvPr/>
          </p:nvSpPr>
          <p:spPr bwMode="auto">
            <a:xfrm>
              <a:off x="3947408" y="1675275"/>
              <a:ext cx="120265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服务发现</a:t>
              </a:r>
            </a:p>
          </p:txBody>
        </p:sp>
      </p:grpSp>
      <p:grpSp>
        <p:nvGrpSpPr>
          <p:cNvPr id="41" name="组合 40"/>
          <p:cNvGrpSpPr/>
          <p:nvPr/>
        </p:nvGrpSpPr>
        <p:grpSpPr>
          <a:xfrm>
            <a:off x="7428917" y="2424765"/>
            <a:ext cx="3729850" cy="1800162"/>
            <a:chOff x="7428917" y="2465424"/>
            <a:chExt cx="3729850" cy="1800162"/>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路由转发</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和</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请求过滤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功能。路由转发是将外部请求路由到内部具体某个微服务，请求过滤包括权限校验、监控、限流和访问日志等功能。</a:t>
              </a:r>
            </a:p>
          </p:txBody>
        </p:sp>
        <p:sp>
          <p:nvSpPr>
            <p:cNvPr id="35" name="矩形 33"/>
            <p:cNvSpPr>
              <a:spLocks noChangeArrowheads="1"/>
            </p:cNvSpPr>
            <p:nvPr/>
          </p:nvSpPr>
          <p:spPr bwMode="auto">
            <a:xfrm>
              <a:off x="7428917" y="2465424"/>
              <a:ext cx="12409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服务网关</a:t>
              </a:r>
            </a:p>
          </p:txBody>
        </p:sp>
      </p:grpSp>
      <p:grpSp>
        <p:nvGrpSpPr>
          <p:cNvPr id="40" name="组合 39"/>
          <p:cNvGrpSpPr/>
          <p:nvPr/>
        </p:nvGrpSpPr>
        <p:grpSpPr>
          <a:xfrm>
            <a:off x="1452403" y="3483478"/>
            <a:ext cx="3733378" cy="1245899"/>
            <a:chOff x="1452403" y="3483478"/>
            <a:chExt cx="3733378" cy="1245899"/>
          </a:xfrm>
        </p:grpSpPr>
        <p:sp>
          <p:nvSpPr>
            <p:cNvPr id="31" name="矩形 30"/>
            <p:cNvSpPr>
              <a:spLocks noChangeArrowheads="1"/>
            </p:cNvSpPr>
            <p:nvPr/>
          </p:nvSpPr>
          <p:spPr bwMode="auto">
            <a:xfrm>
              <a:off x="1452403" y="3806047"/>
              <a:ext cx="373337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将请求按照一定的算法</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分配</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到多个服务器，避免单台服务器压力过重而限制整体性能。</a:t>
              </a:r>
            </a:p>
          </p:txBody>
        </p:sp>
        <p:sp>
          <p:nvSpPr>
            <p:cNvPr id="36" name="矩形 34"/>
            <p:cNvSpPr>
              <a:spLocks noChangeArrowheads="1"/>
            </p:cNvSpPr>
            <p:nvPr/>
          </p:nvSpPr>
          <p:spPr bwMode="auto">
            <a:xfrm>
              <a:off x="3871376" y="3483478"/>
              <a:ext cx="128414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负载均衡</a:t>
              </a:r>
            </a:p>
          </p:txBody>
        </p:sp>
      </p:grpSp>
      <p:grpSp>
        <p:nvGrpSpPr>
          <p:cNvPr id="42" name="组合 41"/>
          <p:cNvGrpSpPr/>
          <p:nvPr/>
        </p:nvGrpSpPr>
        <p:grpSpPr>
          <a:xfrm>
            <a:off x="7452730" y="4338426"/>
            <a:ext cx="3706037" cy="1503999"/>
            <a:chOff x="7452730" y="4209274"/>
            <a:chExt cx="3706037" cy="1503999"/>
          </a:xfrm>
        </p:grpSpPr>
        <p:sp>
          <p:nvSpPr>
            <p:cNvPr id="32" name="矩形 31"/>
            <p:cNvSpPr>
              <a:spLocks noChangeArrowheads="1"/>
            </p:cNvSpPr>
            <p:nvPr/>
          </p:nvSpPr>
          <p:spPr bwMode="auto">
            <a:xfrm>
              <a:off x="7452730" y="4512944"/>
              <a:ext cx="37060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当某个服务发生异常时，处在调用链上的服务将出现“级联失败”，导致整个系统被拖垮。因此，为保证系统健壮性，必须引入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熔断机制</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7" name="矩形 35"/>
            <p:cNvSpPr>
              <a:spLocks noChangeArrowheads="1"/>
            </p:cNvSpPr>
            <p:nvPr/>
          </p:nvSpPr>
          <p:spPr bwMode="auto">
            <a:xfrm>
              <a:off x="7452730" y="4209274"/>
              <a:ext cx="12171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服务熔断</a:t>
              </a:r>
            </a:p>
          </p:txBody>
        </p:sp>
      </p:grpSp>
      <p:grpSp>
        <p:nvGrpSpPr>
          <p:cNvPr id="43" name="组合 42"/>
          <p:cNvGrpSpPr/>
          <p:nvPr/>
        </p:nvGrpSpPr>
        <p:grpSpPr>
          <a:xfrm>
            <a:off x="1511934" y="5090426"/>
            <a:ext cx="3745283" cy="1517330"/>
            <a:chOff x="1511934" y="5282735"/>
            <a:chExt cx="3745283" cy="1517330"/>
          </a:xfrm>
        </p:grpSpPr>
        <p:sp>
          <p:nvSpPr>
            <p:cNvPr id="33" name="矩形 32"/>
            <p:cNvSpPr>
              <a:spLocks noChangeArrowheads="1"/>
            </p:cNvSpPr>
            <p:nvPr/>
          </p:nvSpPr>
          <p:spPr bwMode="auto">
            <a:xfrm>
              <a:off x="1511934" y="5599736"/>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开发、测试、上线阶段均有一套各自的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配置方案</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，若每次都手动修改代码，效率低下且容易出现错误，因此需要引入分布式配置中心。</a:t>
              </a:r>
            </a:p>
          </p:txBody>
        </p:sp>
        <p:sp>
          <p:nvSpPr>
            <p:cNvPr id="38" name="矩形 36"/>
            <p:cNvSpPr>
              <a:spLocks noChangeArrowheads="1"/>
            </p:cNvSpPr>
            <p:nvPr/>
          </p:nvSpPr>
          <p:spPr bwMode="auto">
            <a:xfrm>
              <a:off x="3185320" y="5282735"/>
              <a:ext cx="200046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分布式配置中心</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2.1.5 </a:t>
            </a:r>
            <a:r>
              <a:rPr lang="zh-CN" altLang="en-US" b="0" dirty="0">
                <a:solidFill>
                  <a:srgbClr val="756271"/>
                </a:solidFill>
                <a:latin typeface="印品黑体" panose="00000500000000000000" pitchFamily="2" charset="-122"/>
                <a:ea typeface="印品黑体" panose="00000500000000000000" pitchFamily="2" charset="-122"/>
              </a:rPr>
              <a:t>服务治理</a:t>
            </a:r>
          </a:p>
        </p:txBody>
      </p:sp>
      <p:sp>
        <p:nvSpPr>
          <p:cNvPr id="44" name="文本框 43">
            <a:extLst>
              <a:ext uri="{FF2B5EF4-FFF2-40B4-BE49-F238E27FC236}">
                <a16:creationId xmlns:a16="http://schemas.microsoft.com/office/drawing/2014/main" id="{442A8080-26D1-4399-BBD9-A48A5EFE3A4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P19</a:t>
            </a:r>
            <a:endParaRPr lang="zh-CN" altLang="en-US" sz="3200" dirty="0">
              <a:ea typeface="印品黑体" panose="00000500000000000000"/>
            </a:endParaRPr>
          </a:p>
        </p:txBody>
      </p:sp>
    </p:spTree>
    <p:extLst>
      <p:ext uri="{BB962C8B-B14F-4D97-AF65-F5344CB8AC3E}">
        <p14:creationId xmlns:p14="http://schemas.microsoft.com/office/powerpoint/2010/main" val="1836941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nodeType="withEffect">
                                  <p:stCondLst>
                                    <p:cond delay="100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par>
                          <p:cTn id="20" fill="hold">
                            <p:stCondLst>
                              <p:cond delay="1500"/>
                            </p:stCondLst>
                            <p:childTnLst>
                              <p:par>
                                <p:cTn id="21" presetID="2" presetClass="entr" presetSubtype="2"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0-#ppt_w/2"/>
                                          </p:val>
                                        </p:tav>
                                        <p:tav tm="100000">
                                          <p:val>
                                            <p:strVal val="#ppt_x"/>
                                          </p:val>
                                        </p:tav>
                                      </p:tavLst>
                                    </p:anim>
                                    <p:anim calcmode="lin" valueType="num">
                                      <p:cBhvr additive="base">
                                        <p:cTn id="28" dur="500" fill="hold"/>
                                        <p:tgtEl>
                                          <p:spTgt spid="1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0-#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1+#ppt_w/2"/>
                                          </p:val>
                                        </p:tav>
                                        <p:tav tm="100000">
                                          <p:val>
                                            <p:strVal val="#ppt_x"/>
                                          </p:val>
                                        </p:tav>
                                      </p:tavLst>
                                    </p:anim>
                                    <p:anim calcmode="lin" valueType="num">
                                      <p:cBhvr additive="base">
                                        <p:cTn id="40" dur="500" fill="hold"/>
                                        <p:tgtEl>
                                          <p:spTgt spid="22"/>
                                        </p:tgtEl>
                                        <p:attrNameLst>
                                          <p:attrName>ppt_y</p:attrName>
                                        </p:attrNameLst>
                                      </p:cBhvr>
                                      <p:tavLst>
                                        <p:tav tm="0">
                                          <p:val>
                                            <p:strVal val="#ppt_y"/>
                                          </p:val>
                                        </p:tav>
                                        <p:tav tm="100000">
                                          <p:val>
                                            <p:strVal val="#ppt_y"/>
                                          </p:val>
                                        </p:tav>
                                      </p:tavLst>
                                    </p:anim>
                                  </p:childTnLst>
                                </p:cTn>
                              </p:par>
                            </p:childTnLst>
                          </p:cTn>
                        </p:par>
                        <p:par>
                          <p:cTn id="41" fill="hold">
                            <p:stCondLst>
                              <p:cond delay="2000"/>
                            </p:stCondLst>
                            <p:childTnLst>
                              <p:par>
                                <p:cTn id="42" presetID="22" presetClass="entr" presetSubtype="2"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right)">
                                      <p:cBhvr>
                                        <p:cTn id="44" dur="500"/>
                                        <p:tgtEl>
                                          <p:spTgt spid="7"/>
                                        </p:tgtEl>
                                      </p:cBhvr>
                                    </p:animEffect>
                                  </p:childTnLst>
                                </p:cTn>
                              </p:par>
                              <p:par>
                                <p:cTn id="45" presetID="22" presetClass="entr" presetSubtype="2" fill="hold"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right)">
                                      <p:cBhvr>
                                        <p:cTn id="47" dur="500"/>
                                        <p:tgtEl>
                                          <p:spTgt spid="40"/>
                                        </p:tgtEl>
                                      </p:cBhvr>
                                    </p:animEffect>
                                  </p:childTnLst>
                                </p:cTn>
                              </p:par>
                              <p:par>
                                <p:cTn id="48" presetID="22" presetClass="entr" presetSubtype="2"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ipe(right)">
                                      <p:cBhvr>
                                        <p:cTn id="50" dur="500"/>
                                        <p:tgtEl>
                                          <p:spTgt spid="43"/>
                                        </p:tgtEl>
                                      </p:cBhvr>
                                    </p:animEffect>
                                  </p:childTnLst>
                                </p:cTn>
                              </p:par>
                              <p:par>
                                <p:cTn id="51" presetID="22" presetClass="entr" presetSubtype="8"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wipe(left)">
                                      <p:cBhvr>
                                        <p:cTn id="53" dur="500"/>
                                        <p:tgtEl>
                                          <p:spTgt spid="41"/>
                                        </p:tgtEl>
                                      </p:cBhvr>
                                    </p:animEffect>
                                  </p:childTnLst>
                                </p:cTn>
                              </p:par>
                              <p:par>
                                <p:cTn id="54" presetID="22" presetClass="entr" presetSubtype="8" fill="hold"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wipe(left)">
                                      <p:cBhvr>
                                        <p:cTn id="5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0271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Architectural Design Goals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5" name="组合 4"/>
          <p:cNvGrpSpPr/>
          <p:nvPr/>
        </p:nvGrpSpPr>
        <p:grpSpPr>
          <a:xfrm>
            <a:off x="7430689" y="5075786"/>
            <a:ext cx="3124421" cy="1191470"/>
            <a:chOff x="7430690" y="5075786"/>
            <a:chExt cx="3051344" cy="1191470"/>
          </a:xfrm>
        </p:grpSpPr>
        <p:sp>
          <p:nvSpPr>
            <p:cNvPr id="8" name="TextBox 76"/>
            <p:cNvSpPr txBox="1"/>
            <p:nvPr/>
          </p:nvSpPr>
          <p:spPr>
            <a:xfrm>
              <a:off x="7430690" y="5075786"/>
              <a:ext cx="1924446"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可维护</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430690" y="5436259"/>
              <a:ext cx="3051344" cy="830997"/>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模块功能划分明确，代码不重叠，属于各自独立的子项目，降低处理</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bug</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、系统运维的人力成本。</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1167521" y="1587313"/>
            <a:ext cx="3715966" cy="1061819"/>
            <a:chOff x="1134224" y="1530270"/>
            <a:chExt cx="3715966" cy="1061819"/>
          </a:xfrm>
        </p:grpSpPr>
        <p:sp>
          <p:nvSpPr>
            <p:cNvPr id="15" name="TextBox 76"/>
            <p:cNvSpPr txBox="1"/>
            <p:nvPr/>
          </p:nvSpPr>
          <p:spPr>
            <a:xfrm>
              <a:off x="2626494" y="1530270"/>
              <a:ext cx="2223696" cy="369332"/>
            </a:xfrm>
            <a:prstGeom prst="rect">
              <a:avLst/>
            </a:prstGeom>
            <a:noFill/>
          </p:spPr>
          <p:txBody>
            <a:bodyPr wrap="square" rtlCol="0">
              <a:spAutoFit/>
            </a:bodyPr>
            <a:lstStyle>
              <a:defPPr>
                <a:defRPr lang="zh-CN"/>
              </a:defPPr>
              <a:lvl1pPr algn="r">
                <a:defRPr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高性能</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文本框 15"/>
            <p:cNvSpPr txBox="1"/>
            <p:nvPr/>
          </p:nvSpPr>
          <p:spPr>
            <a:xfrm>
              <a:off x="1134224" y="1890743"/>
              <a:ext cx="3715965" cy="701346"/>
            </a:xfrm>
            <a:prstGeom prst="rect">
              <a:avLst/>
            </a:prstGeom>
            <a:noFill/>
          </p:spPr>
          <p:txBody>
            <a:bodyPr wrap="square" rtlCol="0">
              <a:spAutoFit/>
            </a:bodyPr>
            <a:lstStyle>
              <a:defPPr>
                <a:defRPr lang="zh-CN"/>
              </a:defPPr>
              <a:lvl1pPr algn="r">
                <a:lnSpc>
                  <a:spcPct val="130000"/>
                </a:lnSpc>
                <a:defRPr sz="1400">
                  <a:solidFill>
                    <a:schemeClr val="bg2">
                      <a:lumMod val="25000"/>
                    </a:schemeClr>
                  </a:solidFill>
                  <a:latin typeface="微软雅黑" panose="020B0503020204020204" pitchFamily="34" charset="-122"/>
                  <a:ea typeface="微软雅黑" panose="020B0503020204020204" pitchFamily="34" charset="-122"/>
                </a:defRPr>
              </a:lvl1pPr>
            </a:lstStyle>
            <a:p>
              <a:pPr algn="just"/>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系统关键模块均采用集群形式部署，避免单机性能瓶颈。</a:t>
              </a:r>
            </a:p>
          </p:txBody>
        </p:sp>
      </p:grpSp>
      <p:grpSp>
        <p:nvGrpSpPr>
          <p:cNvPr id="4" name="组合 3"/>
          <p:cNvGrpSpPr/>
          <p:nvPr/>
        </p:nvGrpSpPr>
        <p:grpSpPr>
          <a:xfrm>
            <a:off x="7430689" y="1530270"/>
            <a:ext cx="3051345" cy="1683912"/>
            <a:chOff x="7430689" y="1530270"/>
            <a:chExt cx="3051345" cy="1683912"/>
          </a:xfrm>
        </p:grpSpPr>
        <p:sp>
          <p:nvSpPr>
            <p:cNvPr id="17" name="TextBox 76"/>
            <p:cNvSpPr txBox="1"/>
            <p:nvPr/>
          </p:nvSpPr>
          <p:spPr>
            <a:xfrm>
              <a:off x="7430689" y="1530270"/>
              <a:ext cx="2096021"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高可用</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文本框 17"/>
            <p:cNvSpPr txBox="1"/>
            <p:nvPr/>
          </p:nvSpPr>
          <p:spPr>
            <a:xfrm>
              <a:off x="7430690" y="1890743"/>
              <a:ext cx="3051344" cy="1323439"/>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系统关键模块采用一主多从模式，</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服务器宕机，自动完成主从切换，对外服务无影响、外部无感知。</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1169395" y="5075786"/>
            <a:ext cx="3680794" cy="1437691"/>
            <a:chOff x="1169395" y="5075786"/>
            <a:chExt cx="3680794" cy="1437691"/>
          </a:xfrm>
        </p:grpSpPr>
        <p:sp>
          <p:nvSpPr>
            <p:cNvPr id="19" name="TextBox 76"/>
            <p:cNvSpPr txBox="1"/>
            <p:nvPr/>
          </p:nvSpPr>
          <p:spPr>
            <a:xfrm>
              <a:off x="2370804" y="5075786"/>
              <a:ext cx="2479385" cy="369332"/>
            </a:xfrm>
            <a:prstGeom prst="rect">
              <a:avLst/>
            </a:prstGeom>
            <a:noFill/>
          </p:spPr>
          <p:txBody>
            <a:bodyPr wrap="square" rtlCol="0">
              <a:spAutoFit/>
            </a:bodyPr>
            <a:lstStyle/>
            <a:p>
              <a:pPr algn="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易扩展</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文本框 19"/>
            <p:cNvSpPr txBox="1"/>
            <p:nvPr/>
          </p:nvSpPr>
          <p:spPr>
            <a:xfrm>
              <a:off x="1169395" y="5436259"/>
              <a:ext cx="3680794" cy="1077218"/>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由于采用微服务架构，各功能模块之间相互独立，若日后准备扩展新功能，只需要另写新模块，旧模块调用即可。</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25" name="TextBox 83"/>
          <p:cNvSpPr txBox="1"/>
          <p:nvPr/>
        </p:nvSpPr>
        <p:spPr>
          <a:xfrm>
            <a:off x="5664117" y="3509034"/>
            <a:ext cx="1113276" cy="523220"/>
          </a:xfrm>
          <a:prstGeom prst="rect">
            <a:avLst/>
          </a:prstGeom>
          <a:noFill/>
        </p:spPr>
        <p:txBody>
          <a:bodyPr wrap="square" rtlCol="0">
            <a:spAutoFit/>
          </a:bodyPr>
          <a:lstStyle>
            <a:defPPr>
              <a:defRPr lang="zh-CN"/>
            </a:defPPr>
            <a:lvl1pPr>
              <a:defRPr b="1">
                <a:solidFill>
                  <a:schemeClr val="tx2"/>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tx1">
                    <a:lumMod val="75000"/>
                    <a:lumOff val="25000"/>
                  </a:schemeClr>
                </a:solidFill>
                <a:latin typeface="印品黑体" panose="00000500000000000000" pitchFamily="2" charset="-122"/>
                <a:ea typeface="印品黑体" panose="00000500000000000000" pitchFamily="2" charset="-122"/>
              </a:rPr>
              <a:t>目标</a:t>
            </a:r>
          </a:p>
        </p:txBody>
      </p:sp>
      <p:grpSp>
        <p:nvGrpSpPr>
          <p:cNvPr id="2" name="组合 1"/>
          <p:cNvGrpSpPr/>
          <p:nvPr/>
        </p:nvGrpSpPr>
        <p:grpSpPr>
          <a:xfrm>
            <a:off x="3922312" y="1516841"/>
            <a:ext cx="4606093" cy="4620606"/>
            <a:chOff x="3922312" y="1516841"/>
            <a:chExt cx="4606093" cy="4620606"/>
          </a:xfrm>
        </p:grpSpPr>
        <p:sp>
          <p:nvSpPr>
            <p:cNvPr id="21" name="任意多边形 23"/>
            <p:cNvSpPr/>
            <p:nvPr/>
          </p:nvSpPr>
          <p:spPr>
            <a:xfrm rot="5400000" flipV="1">
              <a:off x="5848497"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任意多边形 24"/>
            <p:cNvSpPr/>
            <p:nvPr/>
          </p:nvSpPr>
          <p:spPr>
            <a:xfrm rot="16200000" flipH="1" flipV="1">
              <a:off x="3922312"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任意多边形 25"/>
            <p:cNvSpPr/>
            <p:nvPr/>
          </p:nvSpPr>
          <p:spPr>
            <a:xfrm rot="5400000" flipH="1" flipV="1">
              <a:off x="5848497"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任意多边形 26"/>
            <p:cNvSpPr/>
            <p:nvPr/>
          </p:nvSpPr>
          <p:spPr>
            <a:xfrm rot="16200000" flipV="1">
              <a:off x="3922312"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Oval 10"/>
            <p:cNvSpPr>
              <a:spLocks noChangeArrowheads="1"/>
            </p:cNvSpPr>
            <p:nvPr/>
          </p:nvSpPr>
          <p:spPr bwMode="auto">
            <a:xfrm>
              <a:off x="5924859" y="1647736"/>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5ABB93"/>
                  </a:solidFill>
                  <a:latin typeface="印品黑体" panose="00000500000000000000" pitchFamily="2" charset="-122"/>
                  <a:ea typeface="印品黑体" panose="00000500000000000000" pitchFamily="2" charset="-122"/>
                </a:rPr>
                <a:t>1</a:t>
              </a:r>
              <a:endParaRPr lang="zh-CN" altLang="en-US" dirty="0">
                <a:solidFill>
                  <a:srgbClr val="5ABB93"/>
                </a:solidFill>
                <a:latin typeface="印品黑体" panose="00000500000000000000" pitchFamily="2" charset="-122"/>
                <a:ea typeface="印品黑体" panose="00000500000000000000" pitchFamily="2" charset="-122"/>
              </a:endParaRPr>
            </a:p>
          </p:txBody>
        </p:sp>
        <p:sp>
          <p:nvSpPr>
            <p:cNvPr id="28" name="Oval 10"/>
            <p:cNvSpPr>
              <a:spLocks noChangeArrowheads="1"/>
            </p:cNvSpPr>
            <p:nvPr/>
          </p:nvSpPr>
          <p:spPr bwMode="auto">
            <a:xfrm>
              <a:off x="7898037"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EF5B43"/>
                  </a:solidFill>
                  <a:latin typeface="印品黑体" panose="00000500000000000000" pitchFamily="2" charset="-122"/>
                  <a:ea typeface="印品黑体" panose="00000500000000000000" pitchFamily="2" charset="-122"/>
                </a:rPr>
                <a:t>2</a:t>
              </a:r>
              <a:endParaRPr lang="zh-CN" altLang="en-US" dirty="0">
                <a:solidFill>
                  <a:srgbClr val="EF5B43"/>
                </a:solidFill>
                <a:latin typeface="印品黑体" panose="00000500000000000000" pitchFamily="2" charset="-122"/>
                <a:ea typeface="印品黑体" panose="00000500000000000000" pitchFamily="2" charset="-122"/>
              </a:endParaRPr>
            </a:p>
          </p:txBody>
        </p:sp>
        <p:sp>
          <p:nvSpPr>
            <p:cNvPr id="29" name="Oval 10"/>
            <p:cNvSpPr>
              <a:spLocks noChangeArrowheads="1"/>
            </p:cNvSpPr>
            <p:nvPr/>
          </p:nvSpPr>
          <p:spPr bwMode="auto">
            <a:xfrm>
              <a:off x="5989026" y="5529925"/>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F2B973"/>
                  </a:solidFill>
                  <a:latin typeface="印品黑体" panose="00000500000000000000" pitchFamily="2" charset="-122"/>
                  <a:ea typeface="印品黑体" panose="00000500000000000000" pitchFamily="2" charset="-122"/>
                </a:rPr>
                <a:t>3</a:t>
              </a:r>
              <a:endParaRPr lang="zh-CN" altLang="en-US" dirty="0">
                <a:solidFill>
                  <a:srgbClr val="F2B973"/>
                </a:solidFill>
                <a:latin typeface="印品黑体" panose="00000500000000000000" pitchFamily="2" charset="-122"/>
                <a:ea typeface="印品黑体" panose="00000500000000000000" pitchFamily="2" charset="-122"/>
              </a:endParaRPr>
            </a:p>
          </p:txBody>
        </p:sp>
        <p:sp>
          <p:nvSpPr>
            <p:cNvPr id="30" name="Oval 10"/>
            <p:cNvSpPr>
              <a:spLocks noChangeArrowheads="1"/>
            </p:cNvSpPr>
            <p:nvPr/>
          </p:nvSpPr>
          <p:spPr bwMode="auto">
            <a:xfrm>
              <a:off x="4063973"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756271"/>
                  </a:solidFill>
                  <a:latin typeface="印品黑体" panose="00000500000000000000" pitchFamily="2" charset="-122"/>
                  <a:ea typeface="印品黑体" panose="00000500000000000000" pitchFamily="2" charset="-122"/>
                </a:rPr>
                <a:t>4</a:t>
              </a:r>
              <a:endParaRPr lang="zh-CN" altLang="en-US" dirty="0">
                <a:solidFill>
                  <a:srgbClr val="756271"/>
                </a:solidFill>
                <a:latin typeface="印品黑体" panose="00000500000000000000" pitchFamily="2" charset="-122"/>
                <a:ea typeface="印品黑体" panose="00000500000000000000" pitchFamily="2" charset="-122"/>
              </a:endParaRPr>
            </a:p>
          </p:txBody>
        </p:sp>
      </p:grpSp>
      <p:sp>
        <p:nvSpPr>
          <p:cNvPr id="31" name="TextBox 42"/>
          <p:cNvSpPr txBox="1"/>
          <p:nvPr/>
        </p:nvSpPr>
        <p:spPr>
          <a:xfrm>
            <a:off x="1200820" y="344477"/>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2.2 </a:t>
            </a:r>
            <a:r>
              <a:rPr lang="zh-CN" altLang="en-US" b="0" dirty="0">
                <a:solidFill>
                  <a:srgbClr val="756271"/>
                </a:solidFill>
                <a:latin typeface="印品黑体" panose="00000500000000000000" pitchFamily="2" charset="-122"/>
                <a:ea typeface="印品黑体" panose="00000500000000000000" pitchFamily="2" charset="-122"/>
              </a:rPr>
              <a:t>架构设计目标</a:t>
            </a:r>
          </a:p>
        </p:txBody>
      </p:sp>
    </p:spTree>
    <p:extLst>
      <p:ext uri="{BB962C8B-B14F-4D97-AF65-F5344CB8AC3E}">
        <p14:creationId xmlns:p14="http://schemas.microsoft.com/office/powerpoint/2010/main" val="30477559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22" presetClass="entr" presetSubtype="8"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par>
                                <p:cTn id="22" presetID="22" presetClass="entr" presetSubtype="2"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righ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F2B9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F2B97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528495" y="3080257"/>
            <a:ext cx="5827236" cy="769441"/>
          </a:xfrm>
          <a:prstGeom prst="rect">
            <a:avLst/>
          </a:prstGeom>
          <a:noFill/>
        </p:spPr>
        <p:txBody>
          <a:bodyPr wrap="none" rtlCol="0">
            <a:spAutoFit/>
          </a:bodyPr>
          <a:lstStyle/>
          <a:p>
            <a:r>
              <a:rPr lang="zh-CN" altLang="en-US" sz="4400" b="1" dirty="0">
                <a:solidFill>
                  <a:srgbClr val="F2B973"/>
                </a:solidFill>
                <a:latin typeface="印品黑体" panose="00000500000000000000" pitchFamily="2" charset="-122"/>
                <a:ea typeface="印品黑体" panose="00000500000000000000" pitchFamily="2" charset="-122"/>
              </a:rPr>
              <a:t>船舶风险评估模型设计</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99693210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540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 System</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1195352" y="1675191"/>
            <a:ext cx="2181734" cy="937075"/>
            <a:chOff x="1195352" y="1675191"/>
            <a:chExt cx="2181734" cy="937075"/>
          </a:xfrm>
        </p:grpSpPr>
        <p:sp>
          <p:nvSpPr>
            <p:cNvPr id="15" name="TextBox 52"/>
            <p:cNvSpPr txBox="1"/>
            <p:nvPr/>
          </p:nvSpPr>
          <p:spPr>
            <a:xfrm>
              <a:off x="1916729" y="1675191"/>
              <a:ext cx="1285829" cy="400110"/>
            </a:xfrm>
            <a:prstGeom prst="rect">
              <a:avLst/>
            </a:prstGeom>
            <a:noFill/>
          </p:spPr>
          <p:txBody>
            <a:bodyPr wrap="square">
              <a:spAutoFit/>
            </a:bodyPr>
            <a:lstStyle/>
            <a:p>
              <a:pPr algn="r">
                <a:buFont typeface="Arial" panose="020B0604020202020204" pitchFamily="34" charset="0"/>
                <a:buNone/>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船舶自身</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TextBox 53"/>
            <p:cNvSpPr txBox="1"/>
            <p:nvPr/>
          </p:nvSpPr>
          <p:spPr>
            <a:xfrm>
              <a:off x="1195352" y="2027491"/>
              <a:ext cx="2181734" cy="584775"/>
            </a:xfrm>
            <a:prstGeom prst="rect">
              <a:avLst/>
            </a:prstGeom>
            <a:noFill/>
          </p:spPr>
          <p:txBody>
            <a:bodyPr wrap="square">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船舶基本信息、船舶结构、船舶设备</a:t>
              </a:r>
            </a:p>
          </p:txBody>
        </p:sp>
      </p:grpSp>
      <p:grpSp>
        <p:nvGrpSpPr>
          <p:cNvPr id="6" name="组合 5"/>
          <p:cNvGrpSpPr/>
          <p:nvPr/>
        </p:nvGrpSpPr>
        <p:grpSpPr>
          <a:xfrm>
            <a:off x="9003378" y="1625355"/>
            <a:ext cx="2257319" cy="918116"/>
            <a:chOff x="9003378" y="1625355"/>
            <a:chExt cx="2257319" cy="918116"/>
          </a:xfrm>
        </p:grpSpPr>
        <p:sp>
          <p:nvSpPr>
            <p:cNvPr id="17" name="TextBox 54"/>
            <p:cNvSpPr txBox="1"/>
            <p:nvPr/>
          </p:nvSpPr>
          <p:spPr>
            <a:xfrm>
              <a:off x="9003378" y="1625355"/>
              <a:ext cx="75323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船员</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TextBox 55"/>
            <p:cNvSpPr txBox="1"/>
            <p:nvPr/>
          </p:nvSpPr>
          <p:spPr>
            <a:xfrm>
              <a:off x="9101961" y="1958696"/>
              <a:ext cx="2158736" cy="584775"/>
            </a:xfrm>
            <a:prstGeom prst="rect">
              <a:avLst/>
            </a:prstGeom>
            <a:noFill/>
          </p:spPr>
          <p:txBody>
            <a:bodyPr wrap="square">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船员基本信息、船员历史表现</a:t>
              </a:r>
            </a:p>
          </p:txBody>
        </p:sp>
      </p:grpSp>
      <p:grpSp>
        <p:nvGrpSpPr>
          <p:cNvPr id="5" name="组合 4"/>
          <p:cNvGrpSpPr/>
          <p:nvPr/>
        </p:nvGrpSpPr>
        <p:grpSpPr>
          <a:xfrm>
            <a:off x="1237555" y="4762529"/>
            <a:ext cx="2900225" cy="979935"/>
            <a:chOff x="1237555" y="4762529"/>
            <a:chExt cx="2900225" cy="979935"/>
          </a:xfrm>
        </p:grpSpPr>
        <p:sp>
          <p:nvSpPr>
            <p:cNvPr id="19" name="TextBox 56"/>
            <p:cNvSpPr txBox="1"/>
            <p:nvPr/>
          </p:nvSpPr>
          <p:spPr>
            <a:xfrm>
              <a:off x="2037050" y="4762529"/>
              <a:ext cx="176344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船舶管理公司</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TextBox 57"/>
            <p:cNvSpPr txBox="1"/>
            <p:nvPr/>
          </p:nvSpPr>
          <p:spPr>
            <a:xfrm>
              <a:off x="1237555" y="5157689"/>
              <a:ext cx="2900225" cy="584775"/>
            </a:xfrm>
            <a:prstGeom prst="rect">
              <a:avLst/>
            </a:prstGeom>
            <a:noFill/>
          </p:spPr>
          <p:txBody>
            <a:bodyPr wrap="square">
              <a:spAutoFit/>
            </a:bodyPr>
            <a:lstStyle>
              <a:defPPr>
                <a:defRPr lang="zh-CN"/>
              </a:defPPr>
              <a:lvl1pPr algn="just">
                <a:lnSpc>
                  <a:spcPct val="100000"/>
                </a:lnSpc>
                <a:buNone/>
                <a:defRPr sz="1600">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船管公司基本信息、船管公司历史表现</a:t>
              </a:r>
            </a:p>
          </p:txBody>
        </p:sp>
      </p:grpSp>
      <p:grpSp>
        <p:nvGrpSpPr>
          <p:cNvPr id="7" name="组合 6"/>
          <p:cNvGrpSpPr/>
          <p:nvPr/>
        </p:nvGrpSpPr>
        <p:grpSpPr>
          <a:xfrm>
            <a:off x="8396371" y="4751321"/>
            <a:ext cx="2864326" cy="726977"/>
            <a:chOff x="8396371" y="4751321"/>
            <a:chExt cx="2864326" cy="726977"/>
          </a:xfrm>
        </p:grpSpPr>
        <p:sp>
          <p:nvSpPr>
            <p:cNvPr id="21" name="TextBox 61"/>
            <p:cNvSpPr txBox="1"/>
            <p:nvPr/>
          </p:nvSpPr>
          <p:spPr>
            <a:xfrm>
              <a:off x="9101961" y="4751321"/>
              <a:ext cx="1251125"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航行环境</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2" name="TextBox 62"/>
            <p:cNvSpPr txBox="1"/>
            <p:nvPr/>
          </p:nvSpPr>
          <p:spPr>
            <a:xfrm>
              <a:off x="8396371" y="5139744"/>
              <a:ext cx="2864326" cy="338554"/>
            </a:xfrm>
            <a:prstGeom prst="rect">
              <a:avLst/>
            </a:prstGeom>
            <a:noFill/>
          </p:spPr>
          <p:txBody>
            <a:bodyPr wrap="square">
              <a:spAutoFit/>
            </a:bodyPr>
            <a:lstStyle>
              <a:defPPr>
                <a:defRPr lang="zh-CN"/>
              </a:defPPr>
              <a:lvl1pPr>
                <a:defRPr sz="2000">
                  <a:solidFill>
                    <a:schemeClr val="accent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港口、途经港口、航线固定性</a:t>
              </a:r>
            </a:p>
          </p:txBody>
        </p:sp>
      </p:grpSp>
      <p:grpSp>
        <p:nvGrpSpPr>
          <p:cNvPr id="3" name="组合 2"/>
          <p:cNvGrpSpPr/>
          <p:nvPr/>
        </p:nvGrpSpPr>
        <p:grpSpPr>
          <a:xfrm>
            <a:off x="2634830" y="2720498"/>
            <a:ext cx="6992180" cy="2156249"/>
            <a:chOff x="2634830" y="2720498"/>
            <a:chExt cx="6992180" cy="2156249"/>
          </a:xfrm>
        </p:grpSpPr>
        <p:sp>
          <p:nvSpPr>
            <p:cNvPr id="8" name="椭圆 7"/>
            <p:cNvSpPr/>
            <p:nvPr/>
          </p:nvSpPr>
          <p:spPr bwMode="auto">
            <a:xfrm>
              <a:off x="2634830" y="2720498"/>
              <a:ext cx="6992180" cy="2156249"/>
            </a:xfrm>
            <a:prstGeom prst="ellipse">
              <a:avLst/>
            </a:prstGeom>
            <a:noFill/>
            <a:ln w="9525" cap="flat">
              <a:solidFill>
                <a:schemeClr val="bg2">
                  <a:lumMod val="50000"/>
                </a:schemeClr>
              </a:solidFill>
              <a:prstDash val="dash"/>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0" name="Freeform 6"/>
            <p:cNvSpPr/>
            <p:nvPr/>
          </p:nvSpPr>
          <p:spPr bwMode="auto">
            <a:xfrm>
              <a:off x="3854468" y="3081082"/>
              <a:ext cx="4541902" cy="1401177"/>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chemeClr val="bg1">
                <a:lumMod val="20000"/>
                <a:lumOff val="80000"/>
                <a:alpha val="70000"/>
              </a:schemeClr>
            </a:solidFill>
            <a:ln w="17463" cap="flat">
              <a:no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3" name="Freeform 6"/>
            <p:cNvSpPr/>
            <p:nvPr/>
          </p:nvSpPr>
          <p:spPr bwMode="auto">
            <a:xfrm>
              <a:off x="5200556" y="3506911"/>
              <a:ext cx="1882294" cy="580688"/>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rgbClr val="999999">
                <a:alpha val="50000"/>
              </a:srgb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24" name="Freeform 7"/>
          <p:cNvSpPr/>
          <p:nvPr/>
        </p:nvSpPr>
        <p:spPr bwMode="auto">
          <a:xfrm>
            <a:off x="3217475" y="2896467"/>
            <a:ext cx="920305" cy="283487"/>
          </a:xfrm>
          <a:custGeom>
            <a:avLst/>
            <a:gdLst>
              <a:gd name="T0" fmla="*/ 232 w 1301"/>
              <a:gd name="T1" fmla="*/ 71 h 400"/>
              <a:gd name="T2" fmla="*/ 1070 w 1301"/>
              <a:gd name="T3" fmla="*/ 71 h 400"/>
              <a:gd name="T4" fmla="*/ 1070 w 1301"/>
              <a:gd name="T5" fmla="*/ 329 h 400"/>
              <a:gd name="T6" fmla="*/ 232 w 1301"/>
              <a:gd name="T7" fmla="*/ 329 h 400"/>
              <a:gd name="T8" fmla="*/ 232 w 1301"/>
              <a:gd name="T9" fmla="*/ 71 h 400"/>
            </a:gdLst>
            <a:ahLst/>
            <a:cxnLst>
              <a:cxn ang="0">
                <a:pos x="T0" y="T1"/>
              </a:cxn>
              <a:cxn ang="0">
                <a:pos x="T2" y="T3"/>
              </a:cxn>
              <a:cxn ang="0">
                <a:pos x="T4" y="T5"/>
              </a:cxn>
              <a:cxn ang="0">
                <a:pos x="T6" y="T7"/>
              </a:cxn>
              <a:cxn ang="0">
                <a:pos x="T8" y="T9"/>
              </a:cxn>
            </a:cxnLst>
            <a:rect l="0" t="0" r="r" b="b"/>
            <a:pathLst>
              <a:path w="1301" h="400">
                <a:moveTo>
                  <a:pt x="232" y="71"/>
                </a:moveTo>
                <a:cubicBezTo>
                  <a:pt x="463" y="0"/>
                  <a:pt x="838" y="0"/>
                  <a:pt x="1070" y="71"/>
                </a:cubicBezTo>
                <a:cubicBezTo>
                  <a:pt x="1301" y="142"/>
                  <a:pt x="1301" y="258"/>
                  <a:pt x="1070" y="329"/>
                </a:cubicBezTo>
                <a:cubicBezTo>
                  <a:pt x="838"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Freeform 8"/>
          <p:cNvSpPr/>
          <p:nvPr/>
        </p:nvSpPr>
        <p:spPr bwMode="auto">
          <a:xfrm>
            <a:off x="3217475" y="4416613"/>
            <a:ext cx="920305" cy="281432"/>
          </a:xfrm>
          <a:custGeom>
            <a:avLst/>
            <a:gdLst>
              <a:gd name="T0" fmla="*/ 232 w 1301"/>
              <a:gd name="T1" fmla="*/ 71 h 399"/>
              <a:gd name="T2" fmla="*/ 1070 w 1301"/>
              <a:gd name="T3" fmla="*/ 71 h 399"/>
              <a:gd name="T4" fmla="*/ 1070 w 1301"/>
              <a:gd name="T5" fmla="*/ 328 h 399"/>
              <a:gd name="T6" fmla="*/ 232 w 1301"/>
              <a:gd name="T7" fmla="*/ 328 h 399"/>
              <a:gd name="T8" fmla="*/ 232 w 1301"/>
              <a:gd name="T9" fmla="*/ 71 h 399"/>
            </a:gdLst>
            <a:ahLst/>
            <a:cxnLst>
              <a:cxn ang="0">
                <a:pos x="T0" y="T1"/>
              </a:cxn>
              <a:cxn ang="0">
                <a:pos x="T2" y="T3"/>
              </a:cxn>
              <a:cxn ang="0">
                <a:pos x="T4" y="T5"/>
              </a:cxn>
              <a:cxn ang="0">
                <a:pos x="T6" y="T7"/>
              </a:cxn>
              <a:cxn ang="0">
                <a:pos x="T8" y="T9"/>
              </a:cxn>
            </a:cxnLst>
            <a:rect l="0" t="0" r="r" b="b"/>
            <a:pathLst>
              <a:path w="1301" h="399">
                <a:moveTo>
                  <a:pt x="232" y="71"/>
                </a:moveTo>
                <a:cubicBezTo>
                  <a:pt x="463" y="0"/>
                  <a:pt x="838" y="0"/>
                  <a:pt x="1070" y="71"/>
                </a:cubicBezTo>
                <a:cubicBezTo>
                  <a:pt x="1301" y="142"/>
                  <a:pt x="1301" y="257"/>
                  <a:pt x="1070" y="328"/>
                </a:cubicBezTo>
                <a:cubicBezTo>
                  <a:pt x="838"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Freeform 9"/>
          <p:cNvSpPr/>
          <p:nvPr/>
        </p:nvSpPr>
        <p:spPr bwMode="auto">
          <a:xfrm>
            <a:off x="8145626" y="4416613"/>
            <a:ext cx="920305" cy="281432"/>
          </a:xfrm>
          <a:custGeom>
            <a:avLst/>
            <a:gdLst>
              <a:gd name="T0" fmla="*/ 232 w 1302"/>
              <a:gd name="T1" fmla="*/ 71 h 399"/>
              <a:gd name="T2" fmla="*/ 1070 w 1302"/>
              <a:gd name="T3" fmla="*/ 71 h 399"/>
              <a:gd name="T4" fmla="*/ 1070 w 1302"/>
              <a:gd name="T5" fmla="*/ 328 h 399"/>
              <a:gd name="T6" fmla="*/ 232 w 1302"/>
              <a:gd name="T7" fmla="*/ 328 h 399"/>
              <a:gd name="T8" fmla="*/ 232 w 1302"/>
              <a:gd name="T9" fmla="*/ 71 h 399"/>
            </a:gdLst>
            <a:ahLst/>
            <a:cxnLst>
              <a:cxn ang="0">
                <a:pos x="T0" y="T1"/>
              </a:cxn>
              <a:cxn ang="0">
                <a:pos x="T2" y="T3"/>
              </a:cxn>
              <a:cxn ang="0">
                <a:pos x="T4" y="T5"/>
              </a:cxn>
              <a:cxn ang="0">
                <a:pos x="T6" y="T7"/>
              </a:cxn>
              <a:cxn ang="0">
                <a:pos x="T8" y="T9"/>
              </a:cxn>
            </a:cxnLst>
            <a:rect l="0" t="0" r="r" b="b"/>
            <a:pathLst>
              <a:path w="1302" h="399">
                <a:moveTo>
                  <a:pt x="232" y="71"/>
                </a:moveTo>
                <a:cubicBezTo>
                  <a:pt x="463" y="0"/>
                  <a:pt x="839" y="0"/>
                  <a:pt x="1070" y="71"/>
                </a:cubicBezTo>
                <a:cubicBezTo>
                  <a:pt x="1302" y="142"/>
                  <a:pt x="1302" y="257"/>
                  <a:pt x="1070" y="328"/>
                </a:cubicBezTo>
                <a:cubicBezTo>
                  <a:pt x="839"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Freeform 10"/>
          <p:cNvSpPr/>
          <p:nvPr/>
        </p:nvSpPr>
        <p:spPr bwMode="auto">
          <a:xfrm>
            <a:off x="8145626" y="2896467"/>
            <a:ext cx="920305" cy="283487"/>
          </a:xfrm>
          <a:custGeom>
            <a:avLst/>
            <a:gdLst>
              <a:gd name="T0" fmla="*/ 232 w 1302"/>
              <a:gd name="T1" fmla="*/ 71 h 400"/>
              <a:gd name="T2" fmla="*/ 1070 w 1302"/>
              <a:gd name="T3" fmla="*/ 71 h 400"/>
              <a:gd name="T4" fmla="*/ 1070 w 1302"/>
              <a:gd name="T5" fmla="*/ 329 h 400"/>
              <a:gd name="T6" fmla="*/ 232 w 1302"/>
              <a:gd name="T7" fmla="*/ 329 h 400"/>
              <a:gd name="T8" fmla="*/ 232 w 1302"/>
              <a:gd name="T9" fmla="*/ 71 h 400"/>
            </a:gdLst>
            <a:ahLst/>
            <a:cxnLst>
              <a:cxn ang="0">
                <a:pos x="T0" y="T1"/>
              </a:cxn>
              <a:cxn ang="0">
                <a:pos x="T2" y="T3"/>
              </a:cxn>
              <a:cxn ang="0">
                <a:pos x="T4" y="T5"/>
              </a:cxn>
              <a:cxn ang="0">
                <a:pos x="T6" y="T7"/>
              </a:cxn>
              <a:cxn ang="0">
                <a:pos x="T8" y="T9"/>
              </a:cxn>
            </a:cxnLst>
            <a:rect l="0" t="0" r="r" b="b"/>
            <a:pathLst>
              <a:path w="1302" h="400">
                <a:moveTo>
                  <a:pt x="232" y="71"/>
                </a:moveTo>
                <a:cubicBezTo>
                  <a:pt x="463" y="0"/>
                  <a:pt x="839" y="0"/>
                  <a:pt x="1070" y="71"/>
                </a:cubicBezTo>
                <a:cubicBezTo>
                  <a:pt x="1302" y="142"/>
                  <a:pt x="1302" y="258"/>
                  <a:pt x="1070" y="329"/>
                </a:cubicBezTo>
                <a:cubicBezTo>
                  <a:pt x="839"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9" name="Line 11"/>
          <p:cNvSpPr>
            <a:spLocks noChangeShapeType="1"/>
          </p:cNvSpPr>
          <p:nvPr/>
        </p:nvSpPr>
        <p:spPr bwMode="auto">
          <a:xfrm flipH="1">
            <a:off x="4020687" y="4036576"/>
            <a:ext cx="1347589" cy="414958"/>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Line 12"/>
          <p:cNvSpPr>
            <a:spLocks noChangeShapeType="1"/>
          </p:cNvSpPr>
          <p:nvPr/>
        </p:nvSpPr>
        <p:spPr bwMode="auto">
          <a:xfrm flipH="1">
            <a:off x="6943888" y="3149139"/>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Line 13"/>
          <p:cNvSpPr>
            <a:spLocks noChangeShapeType="1"/>
          </p:cNvSpPr>
          <p:nvPr/>
        </p:nvSpPr>
        <p:spPr bwMode="auto">
          <a:xfrm flipH="1" flipV="1">
            <a:off x="4020687" y="3149139"/>
            <a:ext cx="1347589" cy="417012"/>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Line 14"/>
          <p:cNvSpPr>
            <a:spLocks noChangeShapeType="1"/>
          </p:cNvSpPr>
          <p:nvPr/>
        </p:nvSpPr>
        <p:spPr bwMode="auto">
          <a:xfrm flipH="1" flipV="1">
            <a:off x="6943888" y="4050956"/>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6" name="组合 35"/>
          <p:cNvGrpSpPr/>
          <p:nvPr/>
        </p:nvGrpSpPr>
        <p:grpSpPr>
          <a:xfrm>
            <a:off x="3410081" y="2003468"/>
            <a:ext cx="616941" cy="1018701"/>
            <a:chOff x="8066088" y="2327276"/>
            <a:chExt cx="719137" cy="1187450"/>
          </a:xfrm>
          <a:solidFill>
            <a:schemeClr val="tx2"/>
          </a:solidFill>
        </p:grpSpPr>
        <p:sp>
          <p:nvSpPr>
            <p:cNvPr id="3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756271"/>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38" name="矩形 37"/>
            <p:cNvSpPr/>
            <p:nvPr/>
          </p:nvSpPr>
          <p:spPr>
            <a:xfrm>
              <a:off x="8260327" y="2431982"/>
              <a:ext cx="361002" cy="609892"/>
            </a:xfrm>
            <a:prstGeom prst="rect">
              <a:avLst/>
            </a:prstGeom>
            <a:noFill/>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6077564" y="2125237"/>
            <a:ext cx="1406386" cy="1672018"/>
            <a:chOff x="6077564" y="2125237"/>
            <a:chExt cx="1406386" cy="1672018"/>
          </a:xfrm>
        </p:grpSpPr>
        <p:grpSp>
          <p:nvGrpSpPr>
            <p:cNvPr id="33" name="组合 32"/>
            <p:cNvGrpSpPr/>
            <p:nvPr/>
          </p:nvGrpSpPr>
          <p:grpSpPr>
            <a:xfrm>
              <a:off x="6077564" y="2125237"/>
              <a:ext cx="1406386" cy="1672018"/>
              <a:chOff x="6205538" y="2856647"/>
              <a:chExt cx="1156365" cy="1374775"/>
            </a:xfrm>
            <a:effectLst>
              <a:outerShdw blurRad="76200" dir="13500000" sy="23000" kx="1200000" algn="br" rotWithShape="0">
                <a:prstClr val="black">
                  <a:alpha val="20000"/>
                </a:prstClr>
              </a:outerShdw>
            </a:effectLst>
          </p:grpSpPr>
          <p:sp>
            <p:nvSpPr>
              <p:cNvPr id="34" name="Freeform 19"/>
              <p:cNvSpPr/>
              <p:nvPr/>
            </p:nvSpPr>
            <p:spPr bwMode="auto">
              <a:xfrm>
                <a:off x="6280149" y="2856647"/>
                <a:ext cx="1081754" cy="743828"/>
              </a:xfrm>
              <a:custGeom>
                <a:avLst/>
                <a:gdLst>
                  <a:gd name="T0" fmla="*/ 976 w 976"/>
                  <a:gd name="T1" fmla="*/ 0 h 667"/>
                  <a:gd name="T2" fmla="*/ 0 w 976"/>
                  <a:gd name="T3" fmla="*/ 0 h 667"/>
                  <a:gd name="T4" fmla="*/ 0 w 976"/>
                  <a:gd name="T5" fmla="*/ 667 h 667"/>
                  <a:gd name="T6" fmla="*/ 976 w 976"/>
                  <a:gd name="T7" fmla="*/ 667 h 667"/>
                  <a:gd name="T8" fmla="*/ 666 w 976"/>
                  <a:gd name="T9" fmla="*/ 334 h 667"/>
                  <a:gd name="T10" fmla="*/ 976 w 976"/>
                  <a:gd name="T11" fmla="*/ 0 h 667"/>
                </a:gdLst>
                <a:ahLst/>
                <a:cxnLst>
                  <a:cxn ang="0">
                    <a:pos x="T0" y="T1"/>
                  </a:cxn>
                  <a:cxn ang="0">
                    <a:pos x="T2" y="T3"/>
                  </a:cxn>
                  <a:cxn ang="0">
                    <a:pos x="T4" y="T5"/>
                  </a:cxn>
                  <a:cxn ang="0">
                    <a:pos x="T6" y="T7"/>
                  </a:cxn>
                  <a:cxn ang="0">
                    <a:pos x="T8" y="T9"/>
                  </a:cxn>
                  <a:cxn ang="0">
                    <a:pos x="T10" y="T11"/>
                  </a:cxn>
                </a:cxnLst>
                <a:rect l="0" t="0" r="r" b="b"/>
                <a:pathLst>
                  <a:path w="976" h="667">
                    <a:moveTo>
                      <a:pt x="976" y="0"/>
                    </a:moveTo>
                    <a:lnTo>
                      <a:pt x="0" y="0"/>
                    </a:lnTo>
                    <a:lnTo>
                      <a:pt x="0" y="667"/>
                    </a:lnTo>
                    <a:lnTo>
                      <a:pt x="976" y="667"/>
                    </a:lnTo>
                    <a:lnTo>
                      <a:pt x="666" y="334"/>
                    </a:lnTo>
                    <a:lnTo>
                      <a:pt x="976" y="0"/>
                    </a:lnTo>
                    <a:close/>
                  </a:path>
                </a:pathLst>
              </a:cu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5" name="Rectangle 20"/>
              <p:cNvSpPr>
                <a:spLocks noChangeArrowheads="1"/>
              </p:cNvSpPr>
              <p:nvPr/>
            </p:nvSpPr>
            <p:spPr bwMode="auto">
              <a:xfrm>
                <a:off x="6205538" y="2856647"/>
                <a:ext cx="53975" cy="1374775"/>
              </a:xfrm>
              <a:prstGeom prst="rect">
                <a:avLst/>
              </a:pr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39" name="矩形 38"/>
            <p:cNvSpPr/>
            <p:nvPr/>
          </p:nvSpPr>
          <p:spPr>
            <a:xfrm>
              <a:off x="6275256" y="2196827"/>
              <a:ext cx="772845" cy="707886"/>
            </a:xfrm>
            <a:prstGeom prst="rect">
              <a:avLst/>
            </a:prstGeom>
          </p:spPr>
          <p:txBody>
            <a:bodyPr wrap="square">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rPr>
                <a:t>四大维度</a:t>
              </a:r>
            </a:p>
          </p:txBody>
        </p:sp>
      </p:grpSp>
      <p:grpSp>
        <p:nvGrpSpPr>
          <p:cNvPr id="40" name="组合 39"/>
          <p:cNvGrpSpPr/>
          <p:nvPr/>
        </p:nvGrpSpPr>
        <p:grpSpPr>
          <a:xfrm>
            <a:off x="8311813" y="2003468"/>
            <a:ext cx="616941" cy="1018701"/>
            <a:chOff x="8066088" y="2327276"/>
            <a:chExt cx="719137" cy="1187450"/>
          </a:xfrm>
        </p:grpSpPr>
        <p:sp>
          <p:nvSpPr>
            <p:cNvPr id="41"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F2B97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2" name="矩形 41"/>
            <p:cNvSpPr/>
            <p:nvPr/>
          </p:nvSpPr>
          <p:spPr>
            <a:xfrm>
              <a:off x="8225872" y="2431982"/>
              <a:ext cx="443217"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3" name="组合 42"/>
          <p:cNvGrpSpPr/>
          <p:nvPr/>
        </p:nvGrpSpPr>
        <p:grpSpPr>
          <a:xfrm>
            <a:off x="3410081" y="3499076"/>
            <a:ext cx="616941" cy="1018701"/>
            <a:chOff x="8066088" y="2327276"/>
            <a:chExt cx="719137" cy="1187450"/>
          </a:xfrm>
        </p:grpSpPr>
        <p:sp>
          <p:nvSpPr>
            <p:cNvPr id="44"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EF5B4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5" name="矩形 44"/>
            <p:cNvSpPr/>
            <p:nvPr/>
          </p:nvSpPr>
          <p:spPr>
            <a:xfrm>
              <a:off x="8203780" y="2431982"/>
              <a:ext cx="446954"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3</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8311813" y="3499076"/>
            <a:ext cx="616941" cy="1018701"/>
            <a:chOff x="8066088" y="2327276"/>
            <a:chExt cx="719137" cy="1187450"/>
          </a:xfrm>
        </p:grpSpPr>
        <p:sp>
          <p:nvSpPr>
            <p:cNvPr id="4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858976"/>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8" name="矩形 47"/>
            <p:cNvSpPr/>
            <p:nvPr/>
          </p:nvSpPr>
          <p:spPr>
            <a:xfrm>
              <a:off x="8203398" y="2431982"/>
              <a:ext cx="452561"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4</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sp>
        <p:nvSpPr>
          <p:cNvPr id="49" name="TextBox 42"/>
          <p:cNvSpPr txBox="1"/>
          <p:nvPr/>
        </p:nvSpPr>
        <p:spPr>
          <a:xfrm>
            <a:off x="1387961"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 </a:t>
            </a:r>
            <a:r>
              <a:rPr lang="zh-CN" altLang="en-US" b="0" dirty="0">
                <a:solidFill>
                  <a:srgbClr val="756271"/>
                </a:solidFill>
                <a:latin typeface="印品黑体" panose="00000500000000000000" pitchFamily="2" charset="-122"/>
                <a:ea typeface="印品黑体" panose="00000500000000000000" pitchFamily="2" charset="-122"/>
              </a:rPr>
              <a:t>船舶风险指标体系</a:t>
            </a:r>
          </a:p>
        </p:txBody>
      </p:sp>
      <p:sp>
        <p:nvSpPr>
          <p:cNvPr id="50" name="文本框 49">
            <a:extLst>
              <a:ext uri="{FF2B5EF4-FFF2-40B4-BE49-F238E27FC236}">
                <a16:creationId xmlns:a16="http://schemas.microsoft.com/office/drawing/2014/main" id="{2B4100AA-3255-43F4-B4D1-F74C5066380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P27</a:t>
            </a:r>
            <a:endParaRPr lang="zh-CN" altLang="en-US" sz="3200" dirty="0">
              <a:ea typeface="印品黑体" panose="00000500000000000000"/>
            </a:endParaRPr>
          </a:p>
        </p:txBody>
      </p:sp>
    </p:spTree>
    <p:extLst>
      <p:ext uri="{BB962C8B-B14F-4D97-AF65-F5344CB8AC3E}">
        <p14:creationId xmlns:p14="http://schemas.microsoft.com/office/powerpoint/2010/main" val="1916731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right)">
                                      <p:cBhvr>
                                        <p:cTn id="17" dur="500"/>
                                        <p:tgtEl>
                                          <p:spTgt spid="31"/>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wipe(right)">
                                      <p:cBhvr>
                                        <p:cTn id="20" dur="500"/>
                                        <p:tgtEl>
                                          <p:spTgt spid="2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500"/>
                                        <p:tgtEl>
                                          <p:spTgt spid="32"/>
                                        </p:tgtEl>
                                      </p:cBhvr>
                                    </p:animEffect>
                                  </p:childTnLst>
                                </p:cTn>
                              </p:par>
                            </p:childTnLst>
                          </p:cTn>
                        </p:par>
                        <p:par>
                          <p:cTn id="27" fill="hold">
                            <p:stCondLst>
                              <p:cond delay="1500"/>
                            </p:stCondLst>
                            <p:childTnLst>
                              <p:par>
                                <p:cTn id="28" presetID="47" presetClass="entr" presetSubtype="0"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anim calcmode="lin" valueType="num">
                                      <p:cBhvr>
                                        <p:cTn id="31" dur="500" fill="hold"/>
                                        <p:tgtEl>
                                          <p:spTgt spid="36"/>
                                        </p:tgtEl>
                                        <p:attrNameLst>
                                          <p:attrName>ppt_x</p:attrName>
                                        </p:attrNameLst>
                                      </p:cBhvr>
                                      <p:tavLst>
                                        <p:tav tm="0">
                                          <p:val>
                                            <p:strVal val="#ppt_x"/>
                                          </p:val>
                                        </p:tav>
                                        <p:tav tm="100000">
                                          <p:val>
                                            <p:strVal val="#ppt_x"/>
                                          </p:val>
                                        </p:tav>
                                      </p:tavLst>
                                    </p:anim>
                                    <p:anim calcmode="lin" valueType="num">
                                      <p:cBhvr>
                                        <p:cTn id="32" dur="500" fill="hold"/>
                                        <p:tgtEl>
                                          <p:spTgt spid="36"/>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anim calcmode="lin" valueType="num">
                                      <p:cBhvr>
                                        <p:cTn id="36" dur="500" fill="hold"/>
                                        <p:tgtEl>
                                          <p:spTgt spid="40"/>
                                        </p:tgtEl>
                                        <p:attrNameLst>
                                          <p:attrName>ppt_x</p:attrName>
                                        </p:attrNameLst>
                                      </p:cBhvr>
                                      <p:tavLst>
                                        <p:tav tm="0">
                                          <p:val>
                                            <p:strVal val="#ppt_x"/>
                                          </p:val>
                                        </p:tav>
                                        <p:tav tm="100000">
                                          <p:val>
                                            <p:strVal val="#ppt_x"/>
                                          </p:val>
                                        </p:tav>
                                      </p:tavLst>
                                    </p:anim>
                                    <p:anim calcmode="lin" valueType="num">
                                      <p:cBhvr>
                                        <p:cTn id="37" dur="500" fill="hold"/>
                                        <p:tgtEl>
                                          <p:spTgt spid="40"/>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anim calcmode="lin" valueType="num">
                                      <p:cBhvr>
                                        <p:cTn id="41" dur="500" fill="hold"/>
                                        <p:tgtEl>
                                          <p:spTgt spid="43"/>
                                        </p:tgtEl>
                                        <p:attrNameLst>
                                          <p:attrName>ppt_x</p:attrName>
                                        </p:attrNameLst>
                                      </p:cBhvr>
                                      <p:tavLst>
                                        <p:tav tm="0">
                                          <p:val>
                                            <p:strVal val="#ppt_x"/>
                                          </p:val>
                                        </p:tav>
                                        <p:tav tm="100000">
                                          <p:val>
                                            <p:strVal val="#ppt_x"/>
                                          </p:val>
                                        </p:tav>
                                      </p:tavLst>
                                    </p:anim>
                                    <p:anim calcmode="lin" valueType="num">
                                      <p:cBhvr>
                                        <p:cTn id="42" dur="500" fill="hold"/>
                                        <p:tgtEl>
                                          <p:spTgt spid="43"/>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75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anim calcmode="lin" valueType="num">
                                      <p:cBhvr>
                                        <p:cTn id="46" dur="500" fill="hold"/>
                                        <p:tgtEl>
                                          <p:spTgt spid="46"/>
                                        </p:tgtEl>
                                        <p:attrNameLst>
                                          <p:attrName>ppt_x</p:attrName>
                                        </p:attrNameLst>
                                      </p:cBhvr>
                                      <p:tavLst>
                                        <p:tav tm="0">
                                          <p:val>
                                            <p:strVal val="#ppt_x"/>
                                          </p:val>
                                        </p:tav>
                                        <p:tav tm="100000">
                                          <p:val>
                                            <p:strVal val="#ppt_x"/>
                                          </p:val>
                                        </p:tav>
                                      </p:tavLst>
                                    </p:anim>
                                    <p:anim calcmode="lin" valueType="num">
                                      <p:cBhvr>
                                        <p:cTn id="47" dur="500" fill="hold"/>
                                        <p:tgtEl>
                                          <p:spTgt spid="46"/>
                                        </p:tgtEl>
                                        <p:attrNameLst>
                                          <p:attrName>ppt_y</p:attrName>
                                        </p:attrNameLst>
                                      </p:cBhvr>
                                      <p:tavLst>
                                        <p:tav tm="0">
                                          <p:val>
                                            <p:strVal val="#ppt_y-.1"/>
                                          </p:val>
                                        </p:tav>
                                        <p:tav tm="100000">
                                          <p:val>
                                            <p:strVal val="#ppt_y"/>
                                          </p:val>
                                        </p:tav>
                                      </p:tavLst>
                                    </p:anim>
                                  </p:childTnLst>
                                </p:cTn>
                              </p:par>
                            </p:childTnLst>
                          </p:cTn>
                        </p:par>
                        <p:par>
                          <p:cTn id="48" fill="hold">
                            <p:stCondLst>
                              <p:cond delay="275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par>
                          <p:cTn id="61" fill="hold">
                            <p:stCondLst>
                              <p:cond delay="3250"/>
                            </p:stCondLst>
                            <p:childTnLst>
                              <p:par>
                                <p:cTn id="62" presetID="22" presetClass="entr" presetSubtype="2"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wipe(right)">
                                      <p:cBhvr>
                                        <p:cTn id="64" dur="500"/>
                                        <p:tgtEl>
                                          <p:spTgt spid="4"/>
                                        </p:tgtEl>
                                      </p:cBhvr>
                                    </p:animEffect>
                                  </p:childTnLst>
                                </p:cTn>
                              </p:par>
                              <p:par>
                                <p:cTn id="65" presetID="22" presetClass="entr" presetSubtype="2" fill="hold"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500"/>
                                        <p:tgtEl>
                                          <p:spTgt spid="5"/>
                                        </p:tgtEl>
                                      </p:cBhvr>
                                    </p:animEffect>
                                  </p:childTnLst>
                                </p:cTn>
                              </p:par>
                              <p:par>
                                <p:cTn id="68" presetID="22" presetClass="entr" presetSubtype="8" fill="hold" nodeType="with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left)">
                                      <p:cBhvr>
                                        <p:cTn id="70" dur="500"/>
                                        <p:tgtEl>
                                          <p:spTgt spid="6"/>
                                        </p:tgtEl>
                                      </p:cBhvr>
                                    </p:animEffect>
                                  </p:childTnLst>
                                </p:cTn>
                              </p:par>
                              <p:par>
                                <p:cTn id="71" presetID="22" presetClass="entr" presetSubtype="8" fill="hold" nodeType="with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wipe(left)">
                                      <p:cBhvr>
                                        <p:cTn id="7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8" grpId="0" animBg="1"/>
      <p:bldP spid="29" grpId="0" animBg="1"/>
      <p:bldP spid="30" grpId="0" animBg="1"/>
      <p:bldP spid="31" grpId="0" animBg="1"/>
      <p:bldP spid="3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75175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3.1.1 </a:t>
            </a:r>
            <a:r>
              <a:rPr lang="zh-CN" altLang="en-US" b="0" dirty="0">
                <a:solidFill>
                  <a:srgbClr val="756271"/>
                </a:solidFill>
                <a:latin typeface="印品黑体" panose="00000500000000000000" pitchFamily="2" charset="-122"/>
                <a:ea typeface="印品黑体" panose="00000500000000000000" pitchFamily="2" charset="-122"/>
              </a:rPr>
              <a:t>船舶自身风险指标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船舶结构</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船舶设备</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船舶自身</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船级、船龄、船厂、船旗国、船舶大小、船舶类型、船舶来源</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船舶总体布局情况、船舶稳性、船壳状况</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“四机一炉”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主机、发电机、锚机、舵机、锅炉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、导航设备、通讯设备、消防设备、救生设备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P28</a:t>
            </a:r>
            <a:endParaRPr lang="zh-CN" altLang="en-US" sz="3200" dirty="0">
              <a:ea typeface="印品黑体" panose="00000500000000000000"/>
            </a:endParaRPr>
          </a:p>
        </p:txBody>
      </p:sp>
    </p:spTree>
    <p:extLst>
      <p:ext uri="{BB962C8B-B14F-4D97-AF65-F5344CB8AC3E}">
        <p14:creationId xmlns:p14="http://schemas.microsoft.com/office/powerpoint/2010/main" val="1235486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268361"/>
            <a:ext cx="4761273" cy="4321278"/>
            <a:chOff x="0" y="0"/>
            <a:chExt cx="4761273" cy="6866577"/>
          </a:xfrm>
          <a:solidFill>
            <a:srgbClr val="5ABB93"/>
          </a:solidFill>
        </p:grpSpPr>
        <p:sp>
          <p:nvSpPr>
            <p:cNvPr id="3" name="矩形 2"/>
            <p:cNvSpPr/>
            <p:nvPr/>
          </p:nvSpPr>
          <p:spPr>
            <a:xfrm>
              <a:off x="0" y="0"/>
              <a:ext cx="4224063"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 name="矩形 3"/>
            <p:cNvSpPr/>
            <p:nvPr/>
          </p:nvSpPr>
          <p:spPr>
            <a:xfrm>
              <a:off x="4530216" y="0"/>
              <a:ext cx="231057" cy="6866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 name="组合 18"/>
          <p:cNvGrpSpPr/>
          <p:nvPr/>
        </p:nvGrpSpPr>
        <p:grpSpPr>
          <a:xfrm>
            <a:off x="1321218" y="2020056"/>
            <a:ext cx="1581626" cy="1575822"/>
            <a:chOff x="1709739" y="2636838"/>
            <a:chExt cx="1590160" cy="1584325"/>
          </a:xfrm>
          <a:solidFill>
            <a:srgbClr val="EBE9D0"/>
          </a:solidFill>
          <a:effectLst/>
        </p:grpSpPr>
        <p:sp>
          <p:nvSpPr>
            <p:cNvPr id="6" name="Freeform 6"/>
            <p:cNvSpPr>
              <a:spLocks/>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7"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8"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9"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0"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1"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2"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3"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4"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grpSp>
      <p:sp>
        <p:nvSpPr>
          <p:cNvPr id="15" name="文本框 14"/>
          <p:cNvSpPr txBox="1"/>
          <p:nvPr/>
        </p:nvSpPr>
        <p:spPr>
          <a:xfrm>
            <a:off x="926897" y="3967343"/>
            <a:ext cx="2190023" cy="923330"/>
          </a:xfrm>
          <a:prstGeom prst="rect">
            <a:avLst/>
          </a:prstGeom>
          <a:noFill/>
          <a:effectLst/>
        </p:spPr>
        <p:txBody>
          <a:bodyPr wrap="none" rtlCol="0">
            <a:spAutoFit/>
          </a:bodyPr>
          <a:lstStyle/>
          <a:p>
            <a:r>
              <a:rPr lang="zh-CN" altLang="en-US" sz="5400" b="1" dirty="0">
                <a:solidFill>
                  <a:srgbClr val="EBE9D0"/>
                </a:solidFill>
                <a:latin typeface="印品黑体" panose="00000500000000000000" pitchFamily="2" charset="-122"/>
                <a:ea typeface="印品黑体" panose="00000500000000000000" pitchFamily="2" charset="-122"/>
              </a:rPr>
              <a:t>目   录</a:t>
            </a:r>
          </a:p>
        </p:txBody>
      </p:sp>
      <p:sp>
        <p:nvSpPr>
          <p:cNvPr id="37" name="文本框 36"/>
          <p:cNvSpPr txBox="1"/>
          <p:nvPr/>
        </p:nvSpPr>
        <p:spPr>
          <a:xfrm>
            <a:off x="6726261" y="1358966"/>
            <a:ext cx="1107996"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绪论</a:t>
            </a:r>
          </a:p>
        </p:txBody>
      </p:sp>
      <p:sp>
        <p:nvSpPr>
          <p:cNvPr id="38" name="文本框 37"/>
          <p:cNvSpPr txBox="1"/>
          <p:nvPr/>
        </p:nvSpPr>
        <p:spPr>
          <a:xfrm>
            <a:off x="6726260" y="2514800"/>
            <a:ext cx="5262979"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系统架构及关键技术分析</a:t>
            </a:r>
          </a:p>
        </p:txBody>
      </p:sp>
      <p:sp>
        <p:nvSpPr>
          <p:cNvPr id="39" name="文本框 38"/>
          <p:cNvSpPr txBox="1"/>
          <p:nvPr/>
        </p:nvSpPr>
        <p:spPr>
          <a:xfrm>
            <a:off x="6726260" y="3720216"/>
            <a:ext cx="4801314"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船舶风险评估模型设计</a:t>
            </a:r>
          </a:p>
        </p:txBody>
      </p:sp>
      <p:sp>
        <p:nvSpPr>
          <p:cNvPr id="40" name="文本框 39"/>
          <p:cNvSpPr txBox="1"/>
          <p:nvPr/>
        </p:nvSpPr>
        <p:spPr>
          <a:xfrm>
            <a:off x="6695802" y="4905568"/>
            <a:ext cx="1107996" cy="646331"/>
          </a:xfrm>
          <a:prstGeom prst="rect">
            <a:avLst/>
          </a:prstGeom>
          <a:noFill/>
        </p:spPr>
        <p:txBody>
          <a:bodyPr wrap="none" rtlCol="0">
            <a:spAutoFit/>
          </a:bodyPr>
          <a:lstStyle/>
          <a:p>
            <a:r>
              <a:rPr lang="zh-CN" altLang="en-US" sz="3600" b="1">
                <a:solidFill>
                  <a:schemeClr val="tx1">
                    <a:lumMod val="65000"/>
                    <a:lumOff val="35000"/>
                  </a:schemeClr>
                </a:solidFill>
                <a:latin typeface="印品黑体" panose="00000500000000000000" pitchFamily="2" charset="-122"/>
                <a:ea typeface="印品黑体" panose="00000500000000000000" pitchFamily="2" charset="-122"/>
              </a:rPr>
              <a:t>总结</a:t>
            </a:r>
            <a:endPar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endParaRPr>
          </a:p>
        </p:txBody>
      </p:sp>
      <p:grpSp>
        <p:nvGrpSpPr>
          <p:cNvPr id="46" name="组合 45"/>
          <p:cNvGrpSpPr/>
          <p:nvPr/>
        </p:nvGrpSpPr>
        <p:grpSpPr>
          <a:xfrm rot="5400000">
            <a:off x="-1825395" y="2343771"/>
            <a:ext cx="2270025" cy="902459"/>
            <a:chOff x="5604327" y="1072832"/>
            <a:chExt cx="3149600" cy="1117600"/>
          </a:xfrm>
        </p:grpSpPr>
        <p:sp>
          <p:nvSpPr>
            <p:cNvPr id="47" name="矩形 46"/>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8" name="矩形 47"/>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5" name="组合 54"/>
          <p:cNvGrpSpPr/>
          <p:nvPr/>
        </p:nvGrpSpPr>
        <p:grpSpPr>
          <a:xfrm>
            <a:off x="5722376" y="1268362"/>
            <a:ext cx="769275" cy="769278"/>
            <a:chOff x="5722376" y="1268362"/>
            <a:chExt cx="769275" cy="769278"/>
          </a:xfrm>
        </p:grpSpPr>
        <p:sp>
          <p:nvSpPr>
            <p:cNvPr id="17" name="椭圆 16"/>
            <p:cNvSpPr/>
            <p:nvPr/>
          </p:nvSpPr>
          <p:spPr>
            <a:xfrm>
              <a:off x="5722376" y="1268362"/>
              <a:ext cx="769275" cy="769278"/>
            </a:xfrm>
            <a:prstGeom prst="ellipse">
              <a:avLst/>
            </a:prstGeom>
            <a:solidFill>
              <a:srgbClr val="75627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5742159" y="1358966"/>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01</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6" name="组合 55"/>
          <p:cNvGrpSpPr/>
          <p:nvPr/>
        </p:nvGrpSpPr>
        <p:grpSpPr>
          <a:xfrm>
            <a:off x="5722376" y="2450564"/>
            <a:ext cx="769275" cy="769278"/>
            <a:chOff x="5722376" y="2450564"/>
            <a:chExt cx="769275" cy="769278"/>
          </a:xfrm>
        </p:grpSpPr>
        <p:sp>
          <p:nvSpPr>
            <p:cNvPr id="18" name="椭圆 17"/>
            <p:cNvSpPr/>
            <p:nvPr/>
          </p:nvSpPr>
          <p:spPr>
            <a:xfrm>
              <a:off x="5722376" y="2450564"/>
              <a:ext cx="769275" cy="769278"/>
            </a:xfrm>
            <a:prstGeom prst="ellipse">
              <a:avLst/>
            </a:prstGeom>
            <a:solidFill>
              <a:srgbClr val="EF5B4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2" name="矩形 51"/>
            <p:cNvSpPr/>
            <p:nvPr/>
          </p:nvSpPr>
          <p:spPr>
            <a:xfrm>
              <a:off x="5736441" y="2527909"/>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02</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7" name="组合 56"/>
          <p:cNvGrpSpPr/>
          <p:nvPr/>
        </p:nvGrpSpPr>
        <p:grpSpPr>
          <a:xfrm>
            <a:off x="5722377" y="3632765"/>
            <a:ext cx="769275" cy="769278"/>
            <a:chOff x="5722377" y="3632765"/>
            <a:chExt cx="769275" cy="769278"/>
          </a:xfrm>
        </p:grpSpPr>
        <p:sp>
          <p:nvSpPr>
            <p:cNvPr id="19" name="椭圆 18"/>
            <p:cNvSpPr/>
            <p:nvPr/>
          </p:nvSpPr>
          <p:spPr>
            <a:xfrm>
              <a:off x="5722377" y="3632765"/>
              <a:ext cx="769275" cy="769278"/>
            </a:xfrm>
            <a:prstGeom prst="ellipse">
              <a:avLst/>
            </a:prstGeom>
            <a:solidFill>
              <a:srgbClr val="F2B97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3" name="矩形 52"/>
            <p:cNvSpPr/>
            <p:nvPr/>
          </p:nvSpPr>
          <p:spPr>
            <a:xfrm>
              <a:off x="5747879" y="37172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03</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8" name="组合 57"/>
          <p:cNvGrpSpPr/>
          <p:nvPr/>
        </p:nvGrpSpPr>
        <p:grpSpPr>
          <a:xfrm>
            <a:off x="5722373" y="4814964"/>
            <a:ext cx="769275" cy="769278"/>
            <a:chOff x="5722373" y="4814964"/>
            <a:chExt cx="769275" cy="769278"/>
          </a:xfrm>
        </p:grpSpPr>
        <p:sp>
          <p:nvSpPr>
            <p:cNvPr id="20" name="椭圆 19"/>
            <p:cNvSpPr/>
            <p:nvPr/>
          </p:nvSpPr>
          <p:spPr>
            <a:xfrm>
              <a:off x="5722373" y="4814964"/>
              <a:ext cx="769275" cy="769278"/>
            </a:xfrm>
            <a:prstGeom prst="ellipse">
              <a:avLst/>
            </a:prstGeom>
            <a:solidFill>
              <a:srgbClr val="858976"/>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4" name="矩形 53"/>
            <p:cNvSpPr/>
            <p:nvPr/>
          </p:nvSpPr>
          <p:spPr>
            <a:xfrm>
              <a:off x="5761947" y="48906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04</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5103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25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12" dur="25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13" dur="250" accel="50000" fill="hold">
                                          <p:stCondLst>
                                            <p:cond delay="250"/>
                                          </p:stCondLst>
                                        </p:cTn>
                                        <p:tgtEl>
                                          <p:spTgt spid="5"/>
                                        </p:tgtEl>
                                        <p:attrNameLst>
                                          <p:attrName>ppt_w</p:attrName>
                                        </p:attrNameLst>
                                      </p:cBhvr>
                                      <p:tavLst>
                                        <p:tav tm="0">
                                          <p:val>
                                            <p:strVal val="#ppt_w*.05"/>
                                          </p:val>
                                        </p:tav>
                                        <p:tav tm="100000">
                                          <p:val>
                                            <p:strVal val="#ppt_w"/>
                                          </p:val>
                                        </p:tav>
                                      </p:tavLst>
                                    </p:anim>
                                    <p:anim calcmode="lin" valueType="num">
                                      <p:cBhvr>
                                        <p:cTn id="14" dur="500" fill="hold"/>
                                        <p:tgtEl>
                                          <p:spTgt spid="5"/>
                                        </p:tgtEl>
                                        <p:attrNameLst>
                                          <p:attrName>ppt_h</p:attrName>
                                        </p:attrNameLst>
                                      </p:cBhvr>
                                      <p:tavLst>
                                        <p:tav tm="0">
                                          <p:val>
                                            <p:strVal val="#ppt_h"/>
                                          </p:val>
                                        </p:tav>
                                        <p:tav tm="100000">
                                          <p:val>
                                            <p:strVal val="#ppt_h"/>
                                          </p:val>
                                        </p:tav>
                                      </p:tavLst>
                                    </p:anim>
                                    <p:anim calcmode="lin" valueType="num">
                                      <p:cBhvr>
                                        <p:cTn id="15" dur="25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6" dur="25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7" dur="250" accel="50000" fill="hold">
                                          <p:stCondLst>
                                            <p:cond delay="250"/>
                                          </p:stCondLst>
                                        </p:cTn>
                                        <p:tgtEl>
                                          <p:spTgt spid="5"/>
                                        </p:tgtEl>
                                        <p:attrNameLst>
                                          <p:attrName>ppt_y</p:attrName>
                                        </p:attrNameLst>
                                      </p:cBhvr>
                                      <p:tavLst>
                                        <p:tav tm="0">
                                          <p:val>
                                            <p:strVal val="#ppt_y+.1"/>
                                          </p:val>
                                        </p:tav>
                                        <p:tav tm="100000">
                                          <p:val>
                                            <p:strVal val="#ppt_y"/>
                                          </p:val>
                                        </p:tav>
                                      </p:tavLst>
                                    </p:anim>
                                    <p:animEffect transition="in" filter="fade">
                                      <p:cBhvr>
                                        <p:cTn id="18" dur="500" decel="50000">
                                          <p:stCondLst>
                                            <p:cond delay="0"/>
                                          </p:stCondLst>
                                        </p:cTn>
                                        <p:tgtEl>
                                          <p:spTgt spid="5"/>
                                        </p:tgtEl>
                                      </p:cBhvr>
                                    </p:animEffect>
                                  </p:childTnLst>
                                </p:cTn>
                              </p:par>
                            </p:childTnLst>
                          </p:cTn>
                        </p:par>
                        <p:par>
                          <p:cTn id="19" fill="hold">
                            <p:stCondLst>
                              <p:cond delay="10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5"/>
                                        </p:tgtEl>
                                        <p:attrNameLst>
                                          <p:attrName>style.visibility</p:attrName>
                                        </p:attrNameLst>
                                      </p:cBhvr>
                                      <p:to>
                                        <p:strVal val="visible"/>
                                      </p:to>
                                    </p:set>
                                    <p:anim by="(-#ppt_w*2)" calcmode="lin" valueType="num">
                                      <p:cBhvr rctx="PPT">
                                        <p:cTn id="22" dur="250" autoRev="1" fill="hold">
                                          <p:stCondLst>
                                            <p:cond delay="0"/>
                                          </p:stCondLst>
                                        </p:cTn>
                                        <p:tgtEl>
                                          <p:spTgt spid="15"/>
                                        </p:tgtEl>
                                        <p:attrNameLst>
                                          <p:attrName>ppt_w</p:attrName>
                                        </p:attrNameLst>
                                      </p:cBhvr>
                                    </p:anim>
                                    <p:anim by="(#ppt_w*0.50)" calcmode="lin" valueType="num">
                                      <p:cBhvr>
                                        <p:cTn id="23" dur="250" decel="50000" autoRev="1" fill="hold">
                                          <p:stCondLst>
                                            <p:cond delay="0"/>
                                          </p:stCondLst>
                                        </p:cTn>
                                        <p:tgtEl>
                                          <p:spTgt spid="15"/>
                                        </p:tgtEl>
                                        <p:attrNameLst>
                                          <p:attrName>ppt_x</p:attrName>
                                        </p:attrNameLst>
                                      </p:cBhvr>
                                    </p:anim>
                                    <p:anim from="(-#ppt_h/2)" to="(#ppt_y)" calcmode="lin" valueType="num">
                                      <p:cBhvr>
                                        <p:cTn id="24" dur="500" fill="hold">
                                          <p:stCondLst>
                                            <p:cond delay="0"/>
                                          </p:stCondLst>
                                        </p:cTn>
                                        <p:tgtEl>
                                          <p:spTgt spid="15"/>
                                        </p:tgtEl>
                                        <p:attrNameLst>
                                          <p:attrName>ppt_y</p:attrName>
                                        </p:attrNameLst>
                                      </p:cBhvr>
                                    </p:anim>
                                    <p:animRot by="21600000">
                                      <p:cBhvr>
                                        <p:cTn id="25" dur="500" fill="hold">
                                          <p:stCondLst>
                                            <p:cond delay="0"/>
                                          </p:stCondLst>
                                        </p:cTn>
                                        <p:tgtEl>
                                          <p:spTgt spid="15"/>
                                        </p:tgtEl>
                                        <p:attrNameLst>
                                          <p:attrName>r</p:attrName>
                                        </p:attrNameLst>
                                      </p:cBhvr>
                                    </p:animRot>
                                  </p:childTnLst>
                                </p:cTn>
                              </p:par>
                            </p:childTnLst>
                          </p:cTn>
                        </p:par>
                        <p:par>
                          <p:cTn id="26" fill="hold">
                            <p:stCondLst>
                              <p:cond delay="1550"/>
                            </p:stCondLst>
                            <p:childTnLst>
                              <p:par>
                                <p:cTn id="27" presetID="10" presetClass="entr" presetSubtype="0" fill="hold"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fade">
                                      <p:cBhvr>
                                        <p:cTn id="29" dur="500"/>
                                        <p:tgtEl>
                                          <p:spTgt spid="55"/>
                                        </p:tgtEl>
                                      </p:cBhvr>
                                    </p:animEffect>
                                  </p:childTnLst>
                                </p:cTn>
                              </p:par>
                              <p:par>
                                <p:cTn id="30" presetID="10" presetClass="entr" presetSubtype="0" fill="hold" nodeType="withEffect">
                                  <p:stCondLst>
                                    <p:cond delay="25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par>
                                <p:cTn id="33" presetID="10" presetClass="entr" presetSubtype="0" fill="hold" nodeType="withEffect">
                                  <p:stCondLst>
                                    <p:cond delay="50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500"/>
                                        <p:tgtEl>
                                          <p:spTgt spid="57"/>
                                        </p:tgtEl>
                                      </p:cBhvr>
                                    </p:animEffect>
                                  </p:childTnLst>
                                </p:cTn>
                              </p:par>
                              <p:par>
                                <p:cTn id="36" presetID="10" presetClass="entr" presetSubtype="0" fill="hold" nodeType="withEffect">
                                  <p:stCondLst>
                                    <p:cond delay="75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par>
                          <p:cTn id="39" fill="hold">
                            <p:stCondLst>
                              <p:cond delay="2800"/>
                            </p:stCondLst>
                            <p:childTnLst>
                              <p:par>
                                <p:cTn id="40" presetID="22" presetClass="entr" presetSubtype="8"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left)">
                                      <p:cBhvr>
                                        <p:cTn id="42" dur="500"/>
                                        <p:tgtEl>
                                          <p:spTgt spid="37"/>
                                        </p:tgtEl>
                                      </p:cBhvr>
                                    </p:animEffect>
                                  </p:childTnLst>
                                </p:cTn>
                              </p:par>
                              <p:par>
                                <p:cTn id="43" presetID="22" presetClass="entr" presetSubtype="8" fill="hold" grpId="0" nodeType="withEffect">
                                  <p:stCondLst>
                                    <p:cond delay="25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39"/>
                                        </p:tgtEl>
                                        <p:attrNameLst>
                                          <p:attrName>style.visibility</p:attrName>
                                        </p:attrNameLst>
                                      </p:cBhvr>
                                      <p:to>
                                        <p:strVal val="visible"/>
                                      </p:to>
                                    </p:set>
                                    <p:animEffect transition="in" filter="wipe(left)">
                                      <p:cBhvr>
                                        <p:cTn id="48" dur="500"/>
                                        <p:tgtEl>
                                          <p:spTgt spid="39"/>
                                        </p:tgtEl>
                                      </p:cBhvr>
                                    </p:animEffect>
                                  </p:childTnLst>
                                </p:cTn>
                              </p:par>
                              <p:par>
                                <p:cTn id="49" presetID="22" presetClass="entr" presetSubtype="8" fill="hold" grpId="0" nodeType="withEffect">
                                  <p:stCondLst>
                                    <p:cond delay="75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7" grpId="0"/>
      <p:bldP spid="38" grpId="0"/>
      <p:bldP spid="39" grpId="0"/>
      <p:bldP spid="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882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1" y="314224"/>
            <a:ext cx="3084208"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3.1.2 </a:t>
            </a:r>
            <a:r>
              <a:rPr lang="zh-CN" altLang="en-US" b="0" dirty="0">
                <a:solidFill>
                  <a:srgbClr val="756271"/>
                </a:solidFill>
                <a:latin typeface="印品黑体" panose="00000500000000000000" pitchFamily="2" charset="-122"/>
                <a:ea typeface="印品黑体" panose="00000500000000000000" pitchFamily="2" charset="-122"/>
              </a:rPr>
              <a:t>船员风险指标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1" y="3761356"/>
              <a:ext cx="1045036" cy="584775"/>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船员</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年龄、学历、英语水平、技术水平、海龄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任职时长、身体状况、心理状况和沟通合作能力</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借助集团内部船员考核系统，考察距今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0-1</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年航行绩效和距今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2-3</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P33</a:t>
            </a:r>
            <a:endParaRPr lang="zh-CN" altLang="en-US" sz="3200" dirty="0">
              <a:ea typeface="印品黑体" panose="00000500000000000000"/>
            </a:endParaRPr>
          </a:p>
        </p:txBody>
      </p:sp>
    </p:spTree>
    <p:extLst>
      <p:ext uri="{BB962C8B-B14F-4D97-AF65-F5344CB8AC3E}">
        <p14:creationId xmlns:p14="http://schemas.microsoft.com/office/powerpoint/2010/main" val="2063968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8535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4633062"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3.1.3 </a:t>
            </a:r>
            <a:r>
              <a:rPr lang="zh-CN" altLang="en-US" b="0" dirty="0">
                <a:solidFill>
                  <a:srgbClr val="756271"/>
                </a:solidFill>
                <a:latin typeface="印品黑体" panose="00000500000000000000" pitchFamily="2" charset="-122"/>
                <a:ea typeface="印品黑体" panose="00000500000000000000" pitchFamily="2" charset="-122"/>
              </a:rPr>
              <a:t>船舶管理公司风险指标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船管公司</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所辖船队规模、天眼查评分</a:t>
            </a:r>
          </a:p>
        </p:txBody>
      </p:sp>
      <p:sp>
        <p:nvSpPr>
          <p:cNvPr id="29" name="TextBox 17"/>
          <p:cNvSpPr txBox="1"/>
          <p:nvPr/>
        </p:nvSpPr>
        <p:spPr>
          <a:xfrm flipH="1">
            <a:off x="5046849" y="5638374"/>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近几年</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检查通过率、船舶事故率、机务报表审核率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P34</a:t>
            </a:r>
            <a:endParaRPr lang="zh-CN" altLang="en-US" sz="3200" dirty="0">
              <a:ea typeface="印品黑体" panose="00000500000000000000"/>
            </a:endParaRPr>
          </a:p>
        </p:txBody>
      </p:sp>
    </p:spTree>
    <p:extLst>
      <p:ext uri="{BB962C8B-B14F-4D97-AF65-F5344CB8AC3E}">
        <p14:creationId xmlns:p14="http://schemas.microsoft.com/office/powerpoint/2010/main" val="2383150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3886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Navigational Environmental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84056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3.1.4 </a:t>
            </a:r>
            <a:r>
              <a:rPr lang="zh-CN" altLang="en-US" b="0" dirty="0">
                <a:solidFill>
                  <a:srgbClr val="756271"/>
                </a:solidFill>
                <a:latin typeface="印品黑体" panose="00000500000000000000" pitchFamily="2" charset="-122"/>
                <a:ea typeface="印品黑体" panose="00000500000000000000" pitchFamily="2" charset="-122"/>
              </a:rPr>
              <a:t>航行环境风险指标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6037" y="1948592"/>
              <a:ext cx="873718" cy="461665"/>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途经港口</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656735" y="5452024"/>
              <a:ext cx="117107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固定性</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航行环境</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自然条件、航道设施、航道安全情况</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港口管理和调度能力、港口设施</a:t>
            </a:r>
          </a:p>
        </p:txBody>
      </p:sp>
      <p:sp>
        <p:nvSpPr>
          <p:cNvPr id="29" name="TextBox 17"/>
          <p:cNvSpPr txBox="1"/>
          <p:nvPr/>
        </p:nvSpPr>
        <p:spPr>
          <a:xfrm flipH="1">
            <a:off x="5046849" y="5638374"/>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船舶航线是否固定</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P36</a:t>
            </a:r>
            <a:endParaRPr lang="zh-CN" altLang="en-US" sz="3200" dirty="0">
              <a:ea typeface="印品黑体" panose="00000500000000000000"/>
            </a:endParaRPr>
          </a:p>
        </p:txBody>
      </p:sp>
    </p:spTree>
    <p:extLst>
      <p:ext uri="{BB962C8B-B14F-4D97-AF65-F5344CB8AC3E}">
        <p14:creationId xmlns:p14="http://schemas.microsoft.com/office/powerpoint/2010/main" val="9278818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文本框 5"/>
          <p:cNvSpPr txBox="1">
            <a:spLocks noChangeArrowheads="1"/>
          </p:cNvSpPr>
          <p:nvPr/>
        </p:nvSpPr>
        <p:spPr bwMode="auto">
          <a:xfrm>
            <a:off x="5073883" y="2503775"/>
            <a:ext cx="466666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r>
              <a:rPr lang="en-US" altLang="zh-CN" sz="3600" dirty="0">
                <a:solidFill>
                  <a:srgbClr val="756271"/>
                </a:solidFill>
                <a:latin typeface="印品黑体" panose="00000500000000000000" pitchFamily="2" charset="-122"/>
                <a:ea typeface="印品黑体" panose="00000500000000000000" pitchFamily="2" charset="-122"/>
              </a:rPr>
              <a:t>3.2 </a:t>
            </a:r>
            <a:r>
              <a:rPr lang="zh-CN" altLang="en-US" sz="3600" dirty="0">
                <a:solidFill>
                  <a:srgbClr val="756271"/>
                </a:solidFill>
                <a:latin typeface="印品黑体" panose="00000500000000000000" pitchFamily="2" charset="-122"/>
                <a:ea typeface="印品黑体" panose="00000500000000000000" pitchFamily="2" charset="-122"/>
              </a:rPr>
              <a:t>船舶风险评估模型</a:t>
            </a:r>
            <a:endParaRPr lang="zh-CN" altLang="en-US" sz="3600" dirty="0">
              <a:solidFill>
                <a:srgbClr val="756271"/>
              </a:solidFill>
              <a:latin typeface="印品黑体" panose="00000500000000000000" pitchFamily="2" charset="-122"/>
            </a:endParaRPr>
          </a:p>
        </p:txBody>
      </p:sp>
      <p:sp>
        <p:nvSpPr>
          <p:cNvPr id="70" name="文本框 6"/>
          <p:cNvSpPr txBox="1">
            <a:spLocks noChangeArrowheads="1"/>
          </p:cNvSpPr>
          <p:nvPr/>
        </p:nvSpPr>
        <p:spPr bwMode="auto">
          <a:xfrm>
            <a:off x="5019851" y="3308090"/>
            <a:ext cx="31986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1400" dirty="0">
                <a:solidFill>
                  <a:srgbClr val="543C4F"/>
                </a:solidFill>
                <a:latin typeface="印品黑体" panose="00000500000000000000" pitchFamily="2" charset="-122"/>
                <a:ea typeface="方正兰亭黑_GBK"/>
              </a:rPr>
              <a:t>Risk Indicators Evaluation Standard</a:t>
            </a:r>
          </a:p>
        </p:txBody>
      </p:sp>
      <p:grpSp>
        <p:nvGrpSpPr>
          <p:cNvPr id="120" name="组合 119"/>
          <p:cNvGrpSpPr/>
          <p:nvPr/>
        </p:nvGrpSpPr>
        <p:grpSpPr>
          <a:xfrm>
            <a:off x="1746347" y="2000249"/>
            <a:ext cx="2902963" cy="2902963"/>
            <a:chOff x="915474" y="1667984"/>
            <a:chExt cx="1845933" cy="1845933"/>
          </a:xfrm>
        </p:grpSpPr>
        <p:grpSp>
          <p:nvGrpSpPr>
            <p:cNvPr id="116" name="组合 115"/>
            <p:cNvGrpSpPr/>
            <p:nvPr/>
          </p:nvGrpSpPr>
          <p:grpSpPr>
            <a:xfrm>
              <a:off x="1165700" y="1864261"/>
              <a:ext cx="1345480" cy="1341953"/>
              <a:chOff x="499604" y="3125788"/>
              <a:chExt cx="1211263" cy="1208088"/>
            </a:xfrm>
          </p:grpSpPr>
          <p:sp>
            <p:nvSpPr>
              <p:cNvPr id="27" name="Freeform 24"/>
              <p:cNvSpPr/>
              <p:nvPr/>
            </p:nvSpPr>
            <p:spPr bwMode="auto">
              <a:xfrm>
                <a:off x="502779" y="3125788"/>
                <a:ext cx="1208088" cy="1208088"/>
              </a:xfrm>
              <a:custGeom>
                <a:avLst/>
                <a:gdLst>
                  <a:gd name="T0" fmla="*/ 1024 w 1037"/>
                  <a:gd name="T1" fmla="*/ 224 h 1037"/>
                  <a:gd name="T2" fmla="*/ 1024 w 1037"/>
                  <a:gd name="T3" fmla="*/ 177 h 1037"/>
                  <a:gd name="T4" fmla="*/ 861 w 1037"/>
                  <a:gd name="T5" fmla="*/ 13 h 1037"/>
                  <a:gd name="T6" fmla="*/ 813 w 1037"/>
                  <a:gd name="T7" fmla="*/ 13 h 1037"/>
                  <a:gd name="T8" fmla="*/ 760 w 1037"/>
                  <a:gd name="T9" fmla="*/ 66 h 1037"/>
                  <a:gd name="T10" fmla="*/ 758 w 1037"/>
                  <a:gd name="T11" fmla="*/ 71 h 1037"/>
                  <a:gd name="T12" fmla="*/ 751 w 1037"/>
                  <a:gd name="T13" fmla="*/ 76 h 1037"/>
                  <a:gd name="T14" fmla="*/ 745 w 1037"/>
                  <a:gd name="T15" fmla="*/ 88 h 1037"/>
                  <a:gd name="T16" fmla="*/ 733 w 1037"/>
                  <a:gd name="T17" fmla="*/ 94 h 1037"/>
                  <a:gd name="T18" fmla="*/ 728 w 1037"/>
                  <a:gd name="T19" fmla="*/ 102 h 1037"/>
                  <a:gd name="T20" fmla="*/ 723 w 1037"/>
                  <a:gd name="T21" fmla="*/ 104 h 1037"/>
                  <a:gd name="T22" fmla="*/ 29 w 1037"/>
                  <a:gd name="T23" fmla="*/ 797 h 1037"/>
                  <a:gd name="T24" fmla="*/ 28 w 1037"/>
                  <a:gd name="T25" fmla="*/ 798 h 1037"/>
                  <a:gd name="T26" fmla="*/ 24 w 1037"/>
                  <a:gd name="T27" fmla="*/ 804 h 1037"/>
                  <a:gd name="T28" fmla="*/ 0 w 1037"/>
                  <a:gd name="T29" fmla="*/ 1028 h 1037"/>
                  <a:gd name="T30" fmla="*/ 0 w 1037"/>
                  <a:gd name="T31" fmla="*/ 1031 h 1037"/>
                  <a:gd name="T32" fmla="*/ 1 w 1037"/>
                  <a:gd name="T33" fmla="*/ 1032 h 1037"/>
                  <a:gd name="T34" fmla="*/ 2 w 1037"/>
                  <a:gd name="T35" fmla="*/ 1035 h 1037"/>
                  <a:gd name="T36" fmla="*/ 5 w 1037"/>
                  <a:gd name="T37" fmla="*/ 1037 h 1037"/>
                  <a:gd name="T38" fmla="*/ 6 w 1037"/>
                  <a:gd name="T39" fmla="*/ 1037 h 1037"/>
                  <a:gd name="T40" fmla="*/ 9 w 1037"/>
                  <a:gd name="T41" fmla="*/ 1037 h 1037"/>
                  <a:gd name="T42" fmla="*/ 233 w 1037"/>
                  <a:gd name="T43" fmla="*/ 1013 h 1037"/>
                  <a:gd name="T44" fmla="*/ 239 w 1037"/>
                  <a:gd name="T45" fmla="*/ 1009 h 1037"/>
                  <a:gd name="T46" fmla="*/ 240 w 1037"/>
                  <a:gd name="T47" fmla="*/ 1008 h 1037"/>
                  <a:gd name="T48" fmla="*/ 933 w 1037"/>
                  <a:gd name="T49" fmla="*/ 314 h 1037"/>
                  <a:gd name="T50" fmla="*/ 936 w 1037"/>
                  <a:gd name="T51" fmla="*/ 309 h 1037"/>
                  <a:gd name="T52" fmla="*/ 943 w 1037"/>
                  <a:gd name="T53" fmla="*/ 304 h 1037"/>
                  <a:gd name="T54" fmla="*/ 949 w 1037"/>
                  <a:gd name="T55" fmla="*/ 292 h 1037"/>
                  <a:gd name="T56" fmla="*/ 962 w 1037"/>
                  <a:gd name="T57" fmla="*/ 286 h 1037"/>
                  <a:gd name="T58" fmla="*/ 966 w 1037"/>
                  <a:gd name="T59" fmla="*/ 279 h 1037"/>
                  <a:gd name="T60" fmla="*/ 971 w 1037"/>
                  <a:gd name="T61" fmla="*/ 277 h 1037"/>
                  <a:gd name="T62" fmla="*/ 1024 w 1037"/>
                  <a:gd name="T63" fmla="*/ 224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1024" y="224"/>
                    </a:moveTo>
                    <a:cubicBezTo>
                      <a:pt x="1037" y="211"/>
                      <a:pt x="1037" y="190"/>
                      <a:pt x="1024" y="177"/>
                    </a:cubicBezTo>
                    <a:cubicBezTo>
                      <a:pt x="861" y="13"/>
                      <a:pt x="861" y="13"/>
                      <a:pt x="861" y="13"/>
                    </a:cubicBezTo>
                    <a:cubicBezTo>
                      <a:pt x="848" y="0"/>
                      <a:pt x="826" y="0"/>
                      <a:pt x="813" y="13"/>
                    </a:cubicBezTo>
                    <a:cubicBezTo>
                      <a:pt x="760" y="66"/>
                      <a:pt x="760" y="66"/>
                      <a:pt x="760" y="66"/>
                    </a:cubicBezTo>
                    <a:cubicBezTo>
                      <a:pt x="759" y="67"/>
                      <a:pt x="758" y="69"/>
                      <a:pt x="758" y="71"/>
                    </a:cubicBezTo>
                    <a:cubicBezTo>
                      <a:pt x="756" y="72"/>
                      <a:pt x="753" y="73"/>
                      <a:pt x="751" y="76"/>
                    </a:cubicBezTo>
                    <a:cubicBezTo>
                      <a:pt x="747" y="79"/>
                      <a:pt x="745" y="83"/>
                      <a:pt x="745" y="88"/>
                    </a:cubicBezTo>
                    <a:cubicBezTo>
                      <a:pt x="740" y="88"/>
                      <a:pt x="736" y="90"/>
                      <a:pt x="733" y="94"/>
                    </a:cubicBezTo>
                    <a:cubicBezTo>
                      <a:pt x="730" y="96"/>
                      <a:pt x="729" y="99"/>
                      <a:pt x="728" y="102"/>
                    </a:cubicBezTo>
                    <a:cubicBezTo>
                      <a:pt x="726" y="102"/>
                      <a:pt x="724" y="102"/>
                      <a:pt x="723" y="104"/>
                    </a:cubicBezTo>
                    <a:cubicBezTo>
                      <a:pt x="29" y="797"/>
                      <a:pt x="29" y="797"/>
                      <a:pt x="29" y="797"/>
                    </a:cubicBezTo>
                    <a:cubicBezTo>
                      <a:pt x="29" y="797"/>
                      <a:pt x="29" y="798"/>
                      <a:pt x="28" y="798"/>
                    </a:cubicBezTo>
                    <a:cubicBezTo>
                      <a:pt x="26" y="800"/>
                      <a:pt x="25" y="802"/>
                      <a:pt x="24" y="804"/>
                    </a:cubicBezTo>
                    <a:cubicBezTo>
                      <a:pt x="0" y="1028"/>
                      <a:pt x="0" y="1028"/>
                      <a:pt x="0" y="1028"/>
                    </a:cubicBezTo>
                    <a:cubicBezTo>
                      <a:pt x="0" y="1029"/>
                      <a:pt x="0" y="1030"/>
                      <a:pt x="0" y="1031"/>
                    </a:cubicBezTo>
                    <a:cubicBezTo>
                      <a:pt x="0" y="1031"/>
                      <a:pt x="0" y="1031"/>
                      <a:pt x="1" y="1032"/>
                    </a:cubicBezTo>
                    <a:cubicBezTo>
                      <a:pt x="1" y="1033"/>
                      <a:pt x="2" y="1034"/>
                      <a:pt x="2" y="1035"/>
                    </a:cubicBezTo>
                    <a:cubicBezTo>
                      <a:pt x="3" y="1036"/>
                      <a:pt x="4" y="1036"/>
                      <a:pt x="5" y="1037"/>
                    </a:cubicBezTo>
                    <a:cubicBezTo>
                      <a:pt x="6" y="1037"/>
                      <a:pt x="6" y="1037"/>
                      <a:pt x="6" y="1037"/>
                    </a:cubicBezTo>
                    <a:cubicBezTo>
                      <a:pt x="7" y="1037"/>
                      <a:pt x="8" y="1037"/>
                      <a:pt x="9" y="1037"/>
                    </a:cubicBezTo>
                    <a:cubicBezTo>
                      <a:pt x="233" y="1013"/>
                      <a:pt x="233" y="1013"/>
                      <a:pt x="233" y="1013"/>
                    </a:cubicBezTo>
                    <a:cubicBezTo>
                      <a:pt x="235" y="1012"/>
                      <a:pt x="237" y="1011"/>
                      <a:pt x="239" y="1009"/>
                    </a:cubicBezTo>
                    <a:cubicBezTo>
                      <a:pt x="239" y="1008"/>
                      <a:pt x="240" y="1008"/>
                      <a:pt x="240" y="1008"/>
                    </a:cubicBezTo>
                    <a:cubicBezTo>
                      <a:pt x="933" y="314"/>
                      <a:pt x="933" y="314"/>
                      <a:pt x="933" y="314"/>
                    </a:cubicBezTo>
                    <a:cubicBezTo>
                      <a:pt x="935" y="313"/>
                      <a:pt x="936" y="311"/>
                      <a:pt x="936" y="309"/>
                    </a:cubicBezTo>
                    <a:cubicBezTo>
                      <a:pt x="938" y="308"/>
                      <a:pt x="941" y="307"/>
                      <a:pt x="943" y="304"/>
                    </a:cubicBezTo>
                    <a:cubicBezTo>
                      <a:pt x="947" y="301"/>
                      <a:pt x="949" y="297"/>
                      <a:pt x="949" y="292"/>
                    </a:cubicBezTo>
                    <a:cubicBezTo>
                      <a:pt x="954" y="292"/>
                      <a:pt x="958" y="290"/>
                      <a:pt x="962" y="286"/>
                    </a:cubicBezTo>
                    <a:cubicBezTo>
                      <a:pt x="964" y="284"/>
                      <a:pt x="965" y="282"/>
                      <a:pt x="966" y="279"/>
                    </a:cubicBezTo>
                    <a:cubicBezTo>
                      <a:pt x="968" y="279"/>
                      <a:pt x="970" y="278"/>
                      <a:pt x="971" y="277"/>
                    </a:cubicBezTo>
                    <a:lnTo>
                      <a:pt x="1024" y="224"/>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8" name="Freeform 25"/>
              <p:cNvSpPr/>
              <p:nvPr/>
            </p:nvSpPr>
            <p:spPr bwMode="auto">
              <a:xfrm>
                <a:off x="555167" y="3267075"/>
                <a:ext cx="817563" cy="801688"/>
              </a:xfrm>
              <a:custGeom>
                <a:avLst/>
                <a:gdLst>
                  <a:gd name="T0" fmla="*/ 683 w 702"/>
                  <a:gd name="T1" fmla="*/ 0 h 688"/>
                  <a:gd name="T2" fmla="*/ 702 w 702"/>
                  <a:gd name="T3" fmla="*/ 18 h 688"/>
                  <a:gd name="T4" fmla="*/ 41 w 702"/>
                  <a:gd name="T5" fmla="*/ 678 h 688"/>
                  <a:gd name="T6" fmla="*/ 41 w 702"/>
                  <a:gd name="T7" fmla="*/ 678 h 688"/>
                  <a:gd name="T8" fmla="*/ 0 w 702"/>
                  <a:gd name="T9" fmla="*/ 683 h 688"/>
                  <a:gd name="T10" fmla="*/ 683 w 702"/>
                  <a:gd name="T11" fmla="*/ 0 h 688"/>
                </a:gdLst>
                <a:ahLst/>
                <a:cxnLst>
                  <a:cxn ang="0">
                    <a:pos x="T0" y="T1"/>
                  </a:cxn>
                  <a:cxn ang="0">
                    <a:pos x="T2" y="T3"/>
                  </a:cxn>
                  <a:cxn ang="0">
                    <a:pos x="T4" y="T5"/>
                  </a:cxn>
                  <a:cxn ang="0">
                    <a:pos x="T6" y="T7"/>
                  </a:cxn>
                  <a:cxn ang="0">
                    <a:pos x="T8" y="T9"/>
                  </a:cxn>
                  <a:cxn ang="0">
                    <a:pos x="T10" y="T11"/>
                  </a:cxn>
                </a:cxnLst>
                <a:rect l="0" t="0" r="r" b="b"/>
                <a:pathLst>
                  <a:path w="702" h="688">
                    <a:moveTo>
                      <a:pt x="683" y="0"/>
                    </a:moveTo>
                    <a:cubicBezTo>
                      <a:pt x="702" y="18"/>
                      <a:pt x="702" y="18"/>
                      <a:pt x="702" y="18"/>
                    </a:cubicBezTo>
                    <a:cubicBezTo>
                      <a:pt x="41" y="678"/>
                      <a:pt x="41" y="678"/>
                      <a:pt x="41" y="678"/>
                    </a:cubicBezTo>
                    <a:cubicBezTo>
                      <a:pt x="41" y="678"/>
                      <a:pt x="41" y="678"/>
                      <a:pt x="41" y="678"/>
                    </a:cubicBezTo>
                    <a:cubicBezTo>
                      <a:pt x="29" y="687"/>
                      <a:pt x="14" y="688"/>
                      <a:pt x="0" y="683"/>
                    </a:cubicBezTo>
                    <a:lnTo>
                      <a:pt x="683"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9" name="Freeform 26"/>
              <p:cNvSpPr/>
              <p:nvPr/>
            </p:nvSpPr>
            <p:spPr bwMode="auto">
              <a:xfrm>
                <a:off x="601204" y="3300413"/>
                <a:ext cx="852488" cy="852488"/>
              </a:xfrm>
              <a:custGeom>
                <a:avLst/>
                <a:gdLst>
                  <a:gd name="T0" fmla="*/ 13 w 732"/>
                  <a:gd name="T1" fmla="*/ 659 h 732"/>
                  <a:gd name="T2" fmla="*/ 673 w 732"/>
                  <a:gd name="T3" fmla="*/ 0 h 732"/>
                  <a:gd name="T4" fmla="*/ 732 w 732"/>
                  <a:gd name="T5" fmla="*/ 59 h 732"/>
                  <a:gd name="T6" fmla="*/ 72 w 732"/>
                  <a:gd name="T7" fmla="*/ 719 h 732"/>
                  <a:gd name="T8" fmla="*/ 17 w 732"/>
                  <a:gd name="T9" fmla="*/ 715 h 732"/>
                  <a:gd name="T10" fmla="*/ 13 w 732"/>
                  <a:gd name="T11" fmla="*/ 660 h 732"/>
                  <a:gd name="T12" fmla="*/ 13 w 732"/>
                  <a:gd name="T13" fmla="*/ 6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13" y="659"/>
                    </a:moveTo>
                    <a:cubicBezTo>
                      <a:pt x="673" y="0"/>
                      <a:pt x="673" y="0"/>
                      <a:pt x="673" y="0"/>
                    </a:cubicBezTo>
                    <a:cubicBezTo>
                      <a:pt x="732" y="59"/>
                      <a:pt x="732" y="59"/>
                      <a:pt x="732" y="59"/>
                    </a:cubicBezTo>
                    <a:cubicBezTo>
                      <a:pt x="72" y="719"/>
                      <a:pt x="72" y="719"/>
                      <a:pt x="72" y="719"/>
                    </a:cubicBezTo>
                    <a:cubicBezTo>
                      <a:pt x="56" y="732"/>
                      <a:pt x="32" y="730"/>
                      <a:pt x="17" y="715"/>
                    </a:cubicBezTo>
                    <a:cubicBezTo>
                      <a:pt x="2" y="700"/>
                      <a:pt x="0" y="676"/>
                      <a:pt x="13" y="660"/>
                    </a:cubicBezTo>
                    <a:cubicBezTo>
                      <a:pt x="13" y="660"/>
                      <a:pt x="13" y="660"/>
                      <a:pt x="13" y="65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0" name="Freeform 27"/>
              <p:cNvSpPr/>
              <p:nvPr/>
            </p:nvSpPr>
            <p:spPr bwMode="auto">
              <a:xfrm>
                <a:off x="683754" y="3382963"/>
                <a:ext cx="852488" cy="852488"/>
              </a:xfrm>
              <a:custGeom>
                <a:avLst/>
                <a:gdLst>
                  <a:gd name="T0" fmla="*/ 672 w 731"/>
                  <a:gd name="T1" fmla="*/ 0 h 732"/>
                  <a:gd name="T2" fmla="*/ 731 w 731"/>
                  <a:gd name="T3" fmla="*/ 60 h 732"/>
                  <a:gd name="T4" fmla="*/ 73 w 731"/>
                  <a:gd name="T5" fmla="*/ 718 h 732"/>
                  <a:gd name="T6" fmla="*/ 71 w 731"/>
                  <a:gd name="T7" fmla="*/ 719 h 732"/>
                  <a:gd name="T8" fmla="*/ 16 w 731"/>
                  <a:gd name="T9" fmla="*/ 715 h 732"/>
                  <a:gd name="T10" fmla="*/ 12 w 731"/>
                  <a:gd name="T11" fmla="*/ 660 h 732"/>
                  <a:gd name="T12" fmla="*/ 672 w 731"/>
                  <a:gd name="T13" fmla="*/ 0 h 732"/>
                </a:gdLst>
                <a:ahLst/>
                <a:cxnLst>
                  <a:cxn ang="0">
                    <a:pos x="T0" y="T1"/>
                  </a:cxn>
                  <a:cxn ang="0">
                    <a:pos x="T2" y="T3"/>
                  </a:cxn>
                  <a:cxn ang="0">
                    <a:pos x="T4" y="T5"/>
                  </a:cxn>
                  <a:cxn ang="0">
                    <a:pos x="T6" y="T7"/>
                  </a:cxn>
                  <a:cxn ang="0">
                    <a:pos x="T8" y="T9"/>
                  </a:cxn>
                  <a:cxn ang="0">
                    <a:pos x="T10" y="T11"/>
                  </a:cxn>
                  <a:cxn ang="0">
                    <a:pos x="T12" y="T13"/>
                  </a:cxn>
                </a:cxnLst>
                <a:rect l="0" t="0" r="r" b="b"/>
                <a:pathLst>
                  <a:path w="731" h="732">
                    <a:moveTo>
                      <a:pt x="672" y="0"/>
                    </a:moveTo>
                    <a:cubicBezTo>
                      <a:pt x="731" y="60"/>
                      <a:pt x="731" y="60"/>
                      <a:pt x="731" y="60"/>
                    </a:cubicBezTo>
                    <a:cubicBezTo>
                      <a:pt x="73" y="718"/>
                      <a:pt x="73" y="718"/>
                      <a:pt x="73" y="718"/>
                    </a:cubicBezTo>
                    <a:cubicBezTo>
                      <a:pt x="72" y="719"/>
                      <a:pt x="72" y="719"/>
                      <a:pt x="71" y="719"/>
                    </a:cubicBezTo>
                    <a:cubicBezTo>
                      <a:pt x="55" y="732"/>
                      <a:pt x="31" y="730"/>
                      <a:pt x="16" y="715"/>
                    </a:cubicBezTo>
                    <a:cubicBezTo>
                      <a:pt x="1" y="700"/>
                      <a:pt x="0" y="677"/>
                      <a:pt x="12" y="660"/>
                    </a:cubicBezTo>
                    <a:lnTo>
                      <a:pt x="672"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1" name="Freeform 28"/>
              <p:cNvSpPr/>
              <p:nvPr/>
            </p:nvSpPr>
            <p:spPr bwMode="auto">
              <a:xfrm>
                <a:off x="767892" y="3465513"/>
                <a:ext cx="803275" cy="815975"/>
              </a:xfrm>
              <a:custGeom>
                <a:avLst/>
                <a:gdLst>
                  <a:gd name="T0" fmla="*/ 10 w 689"/>
                  <a:gd name="T1" fmla="*/ 660 h 701"/>
                  <a:gd name="T2" fmla="*/ 671 w 689"/>
                  <a:gd name="T3" fmla="*/ 0 h 701"/>
                  <a:gd name="T4" fmla="*/ 689 w 689"/>
                  <a:gd name="T5" fmla="*/ 18 h 701"/>
                  <a:gd name="T6" fmla="*/ 6 w 689"/>
                  <a:gd name="T7" fmla="*/ 701 h 701"/>
                  <a:gd name="T8" fmla="*/ 9 w 689"/>
                  <a:gd name="T9" fmla="*/ 661 h 701"/>
                  <a:gd name="T10" fmla="*/ 10 w 689"/>
                  <a:gd name="T11" fmla="*/ 660 h 701"/>
                </a:gdLst>
                <a:ahLst/>
                <a:cxnLst>
                  <a:cxn ang="0">
                    <a:pos x="T0" y="T1"/>
                  </a:cxn>
                  <a:cxn ang="0">
                    <a:pos x="T2" y="T3"/>
                  </a:cxn>
                  <a:cxn ang="0">
                    <a:pos x="T4" y="T5"/>
                  </a:cxn>
                  <a:cxn ang="0">
                    <a:pos x="T6" y="T7"/>
                  </a:cxn>
                  <a:cxn ang="0">
                    <a:pos x="T8" y="T9"/>
                  </a:cxn>
                  <a:cxn ang="0">
                    <a:pos x="T10" y="T11"/>
                  </a:cxn>
                </a:cxnLst>
                <a:rect l="0" t="0" r="r" b="b"/>
                <a:pathLst>
                  <a:path w="689" h="701">
                    <a:moveTo>
                      <a:pt x="10" y="660"/>
                    </a:moveTo>
                    <a:cubicBezTo>
                      <a:pt x="671" y="0"/>
                      <a:pt x="671" y="0"/>
                      <a:pt x="671" y="0"/>
                    </a:cubicBezTo>
                    <a:cubicBezTo>
                      <a:pt x="689" y="18"/>
                      <a:pt x="689" y="18"/>
                      <a:pt x="689" y="18"/>
                    </a:cubicBezTo>
                    <a:cubicBezTo>
                      <a:pt x="6" y="701"/>
                      <a:pt x="6" y="701"/>
                      <a:pt x="6" y="701"/>
                    </a:cubicBezTo>
                    <a:cubicBezTo>
                      <a:pt x="0" y="688"/>
                      <a:pt x="1" y="672"/>
                      <a:pt x="9" y="661"/>
                    </a:cubicBezTo>
                    <a:cubicBezTo>
                      <a:pt x="10" y="660"/>
                      <a:pt x="10" y="660"/>
                      <a:pt x="10" y="660"/>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2" name="Freeform 29"/>
              <p:cNvSpPr/>
              <p:nvPr/>
            </p:nvSpPr>
            <p:spPr bwMode="auto">
              <a:xfrm>
                <a:off x="1366379" y="3246438"/>
                <a:ext cx="223838" cy="223838"/>
              </a:xfrm>
              <a:custGeom>
                <a:avLst/>
                <a:gdLst>
                  <a:gd name="T0" fmla="*/ 190 w 192"/>
                  <a:gd name="T1" fmla="*/ 190 h 192"/>
                  <a:gd name="T2" fmla="*/ 184 w 192"/>
                  <a:gd name="T3" fmla="*/ 191 h 192"/>
                  <a:gd name="T4" fmla="*/ 2 w 192"/>
                  <a:gd name="T5" fmla="*/ 9 h 192"/>
                  <a:gd name="T6" fmla="*/ 2 w 192"/>
                  <a:gd name="T7" fmla="*/ 2 h 192"/>
                  <a:gd name="T8" fmla="*/ 9 w 192"/>
                  <a:gd name="T9" fmla="*/ 2 h 192"/>
                  <a:gd name="T10" fmla="*/ 191 w 192"/>
                  <a:gd name="T11" fmla="*/ 184 h 192"/>
                  <a:gd name="T12" fmla="*/ 190 w 192"/>
                  <a:gd name="T13" fmla="*/ 190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190"/>
                    </a:moveTo>
                    <a:cubicBezTo>
                      <a:pt x="188" y="192"/>
                      <a:pt x="185" y="192"/>
                      <a:pt x="184" y="191"/>
                    </a:cubicBezTo>
                    <a:cubicBezTo>
                      <a:pt x="2" y="9"/>
                      <a:pt x="2" y="9"/>
                      <a:pt x="2" y="9"/>
                    </a:cubicBezTo>
                    <a:cubicBezTo>
                      <a:pt x="0" y="7"/>
                      <a:pt x="0" y="4"/>
                      <a:pt x="2" y="2"/>
                    </a:cubicBezTo>
                    <a:cubicBezTo>
                      <a:pt x="4" y="0"/>
                      <a:pt x="7" y="0"/>
                      <a:pt x="9" y="2"/>
                    </a:cubicBezTo>
                    <a:cubicBezTo>
                      <a:pt x="191" y="184"/>
                      <a:pt x="191" y="184"/>
                      <a:pt x="191" y="184"/>
                    </a:cubicBezTo>
                    <a:cubicBezTo>
                      <a:pt x="192" y="185"/>
                      <a:pt x="192" y="188"/>
                      <a:pt x="190" y="19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3" name="Freeform 30"/>
              <p:cNvSpPr/>
              <p:nvPr/>
            </p:nvSpPr>
            <p:spPr bwMode="auto">
              <a:xfrm>
                <a:off x="1388604" y="3224213"/>
                <a:ext cx="222250" cy="223838"/>
              </a:xfrm>
              <a:custGeom>
                <a:avLst/>
                <a:gdLst>
                  <a:gd name="T0" fmla="*/ 2 w 192"/>
                  <a:gd name="T1" fmla="*/ 8 h 192"/>
                  <a:gd name="T2" fmla="*/ 2 w 192"/>
                  <a:gd name="T3" fmla="*/ 2 h 192"/>
                  <a:gd name="T4" fmla="*/ 5 w 192"/>
                  <a:gd name="T5" fmla="*/ 0 h 192"/>
                  <a:gd name="T6" fmla="*/ 9 w 192"/>
                  <a:gd name="T7" fmla="*/ 1 h 192"/>
                  <a:gd name="T8" fmla="*/ 191 w 192"/>
                  <a:gd name="T9" fmla="*/ 183 h 192"/>
                  <a:gd name="T10" fmla="*/ 190 w 192"/>
                  <a:gd name="T11" fmla="*/ 190 h 192"/>
                  <a:gd name="T12" fmla="*/ 184 w 192"/>
                  <a:gd name="T13" fmla="*/ 190 h 192"/>
                  <a:gd name="T14" fmla="*/ 2 w 192"/>
                  <a:gd name="T15" fmla="*/ 8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2" y="8"/>
                    </a:moveTo>
                    <a:cubicBezTo>
                      <a:pt x="0" y="7"/>
                      <a:pt x="0" y="4"/>
                      <a:pt x="2" y="2"/>
                    </a:cubicBezTo>
                    <a:cubicBezTo>
                      <a:pt x="3" y="1"/>
                      <a:pt x="4" y="0"/>
                      <a:pt x="5" y="0"/>
                    </a:cubicBezTo>
                    <a:cubicBezTo>
                      <a:pt x="6" y="0"/>
                      <a:pt x="8" y="0"/>
                      <a:pt x="9" y="1"/>
                    </a:cubicBezTo>
                    <a:cubicBezTo>
                      <a:pt x="191" y="183"/>
                      <a:pt x="191" y="183"/>
                      <a:pt x="191" y="183"/>
                    </a:cubicBezTo>
                    <a:cubicBezTo>
                      <a:pt x="192" y="185"/>
                      <a:pt x="192" y="188"/>
                      <a:pt x="190" y="190"/>
                    </a:cubicBezTo>
                    <a:cubicBezTo>
                      <a:pt x="188" y="192"/>
                      <a:pt x="185" y="192"/>
                      <a:pt x="184" y="190"/>
                    </a:cubicBezTo>
                    <a:lnTo>
                      <a:pt x="2" y="8"/>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2" name="Freeform 31"/>
              <p:cNvSpPr/>
              <p:nvPr/>
            </p:nvSpPr>
            <p:spPr bwMode="auto">
              <a:xfrm>
                <a:off x="1407654" y="3146425"/>
                <a:ext cx="282575" cy="282575"/>
              </a:xfrm>
              <a:custGeom>
                <a:avLst/>
                <a:gdLst>
                  <a:gd name="T0" fmla="*/ 48 w 243"/>
                  <a:gd name="T1" fmla="*/ 7 h 243"/>
                  <a:gd name="T2" fmla="*/ 72 w 243"/>
                  <a:gd name="T3" fmla="*/ 7 h 243"/>
                  <a:gd name="T4" fmla="*/ 236 w 243"/>
                  <a:gd name="T5" fmla="*/ 171 h 243"/>
                  <a:gd name="T6" fmla="*/ 236 w 243"/>
                  <a:gd name="T7" fmla="*/ 196 h 243"/>
                  <a:gd name="T8" fmla="*/ 189 w 243"/>
                  <a:gd name="T9" fmla="*/ 243 h 243"/>
                  <a:gd name="T10" fmla="*/ 0 w 243"/>
                  <a:gd name="T11" fmla="*/ 55 h 243"/>
                  <a:gd name="T12" fmla="*/ 48 w 243"/>
                  <a:gd name="T13" fmla="*/ 7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48" y="7"/>
                    </a:moveTo>
                    <a:cubicBezTo>
                      <a:pt x="54" y="0"/>
                      <a:pt x="66" y="0"/>
                      <a:pt x="72" y="7"/>
                    </a:cubicBezTo>
                    <a:cubicBezTo>
                      <a:pt x="236" y="171"/>
                      <a:pt x="236" y="171"/>
                      <a:pt x="236" y="171"/>
                    </a:cubicBezTo>
                    <a:cubicBezTo>
                      <a:pt x="243" y="178"/>
                      <a:pt x="243" y="189"/>
                      <a:pt x="236" y="196"/>
                    </a:cubicBezTo>
                    <a:cubicBezTo>
                      <a:pt x="189" y="243"/>
                      <a:pt x="189" y="243"/>
                      <a:pt x="189" y="243"/>
                    </a:cubicBezTo>
                    <a:cubicBezTo>
                      <a:pt x="0" y="55"/>
                      <a:pt x="0" y="55"/>
                      <a:pt x="0" y="55"/>
                    </a:cubicBezTo>
                    <a:lnTo>
                      <a:pt x="48" y="7"/>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3" name="Freeform 32"/>
              <p:cNvSpPr/>
              <p:nvPr/>
            </p:nvSpPr>
            <p:spPr bwMode="auto">
              <a:xfrm>
                <a:off x="521829" y="4235450"/>
                <a:ext cx="79375" cy="79375"/>
              </a:xfrm>
              <a:custGeom>
                <a:avLst/>
                <a:gdLst>
                  <a:gd name="T0" fmla="*/ 0 w 68"/>
                  <a:gd name="T1" fmla="*/ 68 h 68"/>
                  <a:gd name="T2" fmla="*/ 8 w 68"/>
                  <a:gd name="T3" fmla="*/ 0 h 68"/>
                  <a:gd name="T4" fmla="*/ 68 w 68"/>
                  <a:gd name="T5" fmla="*/ 60 h 68"/>
                  <a:gd name="T6" fmla="*/ 0 w 68"/>
                  <a:gd name="T7" fmla="*/ 68 h 68"/>
                </a:gdLst>
                <a:ahLst/>
                <a:cxnLst>
                  <a:cxn ang="0">
                    <a:pos x="T0" y="T1"/>
                  </a:cxn>
                  <a:cxn ang="0">
                    <a:pos x="T2" y="T3"/>
                  </a:cxn>
                  <a:cxn ang="0">
                    <a:pos x="T4" y="T5"/>
                  </a:cxn>
                  <a:cxn ang="0">
                    <a:pos x="T6" y="T7"/>
                  </a:cxn>
                </a:cxnLst>
                <a:rect l="0" t="0" r="r" b="b"/>
                <a:pathLst>
                  <a:path w="68" h="68">
                    <a:moveTo>
                      <a:pt x="0" y="68"/>
                    </a:moveTo>
                    <a:cubicBezTo>
                      <a:pt x="8" y="0"/>
                      <a:pt x="8" y="0"/>
                      <a:pt x="8" y="0"/>
                    </a:cubicBezTo>
                    <a:cubicBezTo>
                      <a:pt x="32" y="15"/>
                      <a:pt x="53" y="36"/>
                      <a:pt x="68" y="60"/>
                    </a:cubicBezTo>
                    <a:lnTo>
                      <a:pt x="0"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4" name="Freeform 33"/>
              <p:cNvSpPr/>
              <p:nvPr/>
            </p:nvSpPr>
            <p:spPr bwMode="auto">
              <a:xfrm>
                <a:off x="532942" y="4078288"/>
                <a:ext cx="223838" cy="225425"/>
              </a:xfrm>
              <a:custGeom>
                <a:avLst/>
                <a:gdLst>
                  <a:gd name="T0" fmla="*/ 76 w 193"/>
                  <a:gd name="T1" fmla="*/ 193 h 193"/>
                  <a:gd name="T2" fmla="*/ 0 w 193"/>
                  <a:gd name="T3" fmla="*/ 117 h 193"/>
                  <a:gd name="T4" fmla="*/ 13 w 193"/>
                  <a:gd name="T5" fmla="*/ 0 h 193"/>
                  <a:gd name="T6" fmla="*/ 49 w 193"/>
                  <a:gd name="T7" fmla="*/ 3 h 193"/>
                  <a:gd name="T8" fmla="*/ 65 w 193"/>
                  <a:gd name="T9" fmla="*/ 58 h 193"/>
                  <a:gd name="T10" fmla="*/ 119 w 193"/>
                  <a:gd name="T11" fmla="*/ 74 h 193"/>
                  <a:gd name="T12" fmla="*/ 135 w 193"/>
                  <a:gd name="T13" fmla="*/ 128 h 193"/>
                  <a:gd name="T14" fmla="*/ 190 w 193"/>
                  <a:gd name="T15" fmla="*/ 144 h 193"/>
                  <a:gd name="T16" fmla="*/ 193 w 193"/>
                  <a:gd name="T17" fmla="*/ 180 h 193"/>
                  <a:gd name="T18" fmla="*/ 76 w 193"/>
                  <a:gd name="T19"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76" y="193"/>
                    </a:moveTo>
                    <a:cubicBezTo>
                      <a:pt x="58" y="161"/>
                      <a:pt x="32" y="135"/>
                      <a:pt x="0" y="117"/>
                    </a:cubicBezTo>
                    <a:cubicBezTo>
                      <a:pt x="13" y="0"/>
                      <a:pt x="13" y="0"/>
                      <a:pt x="13" y="0"/>
                    </a:cubicBezTo>
                    <a:cubicBezTo>
                      <a:pt x="24" y="5"/>
                      <a:pt x="37" y="6"/>
                      <a:pt x="49" y="3"/>
                    </a:cubicBezTo>
                    <a:cubicBezTo>
                      <a:pt x="45" y="22"/>
                      <a:pt x="50" y="43"/>
                      <a:pt x="65" y="58"/>
                    </a:cubicBezTo>
                    <a:cubicBezTo>
                      <a:pt x="80" y="73"/>
                      <a:pt x="101" y="78"/>
                      <a:pt x="119" y="74"/>
                    </a:cubicBezTo>
                    <a:cubicBezTo>
                      <a:pt x="115" y="93"/>
                      <a:pt x="120" y="113"/>
                      <a:pt x="135" y="128"/>
                    </a:cubicBezTo>
                    <a:cubicBezTo>
                      <a:pt x="150" y="143"/>
                      <a:pt x="171" y="148"/>
                      <a:pt x="190" y="144"/>
                    </a:cubicBezTo>
                    <a:cubicBezTo>
                      <a:pt x="187" y="156"/>
                      <a:pt x="188" y="169"/>
                      <a:pt x="193" y="180"/>
                    </a:cubicBezTo>
                    <a:lnTo>
                      <a:pt x="76" y="193"/>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5" name="Freeform 34"/>
              <p:cNvSpPr/>
              <p:nvPr/>
            </p:nvSpPr>
            <p:spPr bwMode="auto">
              <a:xfrm>
                <a:off x="499604" y="3125788"/>
                <a:ext cx="1208088" cy="1208088"/>
              </a:xfrm>
              <a:custGeom>
                <a:avLst/>
                <a:gdLst>
                  <a:gd name="T0" fmla="*/ 224 w 1037"/>
                  <a:gd name="T1" fmla="*/ 13 h 1037"/>
                  <a:gd name="T2" fmla="*/ 177 w 1037"/>
                  <a:gd name="T3" fmla="*/ 13 h 1037"/>
                  <a:gd name="T4" fmla="*/ 13 w 1037"/>
                  <a:gd name="T5" fmla="*/ 177 h 1037"/>
                  <a:gd name="T6" fmla="*/ 13 w 1037"/>
                  <a:gd name="T7" fmla="*/ 224 h 1037"/>
                  <a:gd name="T8" fmla="*/ 66 w 1037"/>
                  <a:gd name="T9" fmla="*/ 277 h 1037"/>
                  <a:gd name="T10" fmla="*/ 71 w 1037"/>
                  <a:gd name="T11" fmla="*/ 279 h 1037"/>
                  <a:gd name="T12" fmla="*/ 76 w 1037"/>
                  <a:gd name="T13" fmla="*/ 286 h 1037"/>
                  <a:gd name="T14" fmla="*/ 88 w 1037"/>
                  <a:gd name="T15" fmla="*/ 292 h 1037"/>
                  <a:gd name="T16" fmla="*/ 94 w 1037"/>
                  <a:gd name="T17" fmla="*/ 304 h 1037"/>
                  <a:gd name="T18" fmla="*/ 101 w 1037"/>
                  <a:gd name="T19" fmla="*/ 309 h 1037"/>
                  <a:gd name="T20" fmla="*/ 104 w 1037"/>
                  <a:gd name="T21" fmla="*/ 314 h 1037"/>
                  <a:gd name="T22" fmla="*/ 797 w 1037"/>
                  <a:gd name="T23" fmla="*/ 1008 h 1037"/>
                  <a:gd name="T24" fmla="*/ 798 w 1037"/>
                  <a:gd name="T25" fmla="*/ 1009 h 1037"/>
                  <a:gd name="T26" fmla="*/ 804 w 1037"/>
                  <a:gd name="T27" fmla="*/ 1013 h 1037"/>
                  <a:gd name="T28" fmla="*/ 1028 w 1037"/>
                  <a:gd name="T29" fmla="*/ 1037 h 1037"/>
                  <a:gd name="T30" fmla="*/ 1031 w 1037"/>
                  <a:gd name="T31" fmla="*/ 1037 h 1037"/>
                  <a:gd name="T32" fmla="*/ 1032 w 1037"/>
                  <a:gd name="T33" fmla="*/ 1037 h 1037"/>
                  <a:gd name="T34" fmla="*/ 1035 w 1037"/>
                  <a:gd name="T35" fmla="*/ 1035 h 1037"/>
                  <a:gd name="T36" fmla="*/ 1037 w 1037"/>
                  <a:gd name="T37" fmla="*/ 1032 h 1037"/>
                  <a:gd name="T38" fmla="*/ 1037 w 1037"/>
                  <a:gd name="T39" fmla="*/ 1031 h 1037"/>
                  <a:gd name="T40" fmla="*/ 1037 w 1037"/>
                  <a:gd name="T41" fmla="*/ 1028 h 1037"/>
                  <a:gd name="T42" fmla="*/ 1013 w 1037"/>
                  <a:gd name="T43" fmla="*/ 804 h 1037"/>
                  <a:gd name="T44" fmla="*/ 1009 w 1037"/>
                  <a:gd name="T45" fmla="*/ 798 h 1037"/>
                  <a:gd name="T46" fmla="*/ 1008 w 1037"/>
                  <a:gd name="T47" fmla="*/ 797 h 1037"/>
                  <a:gd name="T48" fmla="*/ 315 w 1037"/>
                  <a:gd name="T49" fmla="*/ 104 h 1037"/>
                  <a:gd name="T50" fmla="*/ 309 w 1037"/>
                  <a:gd name="T51" fmla="*/ 102 h 1037"/>
                  <a:gd name="T52" fmla="*/ 304 w 1037"/>
                  <a:gd name="T53" fmla="*/ 94 h 1037"/>
                  <a:gd name="T54" fmla="*/ 292 w 1037"/>
                  <a:gd name="T55" fmla="*/ 88 h 1037"/>
                  <a:gd name="T56" fmla="*/ 286 w 1037"/>
                  <a:gd name="T57" fmla="*/ 76 h 1037"/>
                  <a:gd name="T58" fmla="*/ 279 w 1037"/>
                  <a:gd name="T59" fmla="*/ 71 h 1037"/>
                  <a:gd name="T60" fmla="*/ 277 w 1037"/>
                  <a:gd name="T61" fmla="*/ 66 h 1037"/>
                  <a:gd name="T62" fmla="*/ 224 w 1037"/>
                  <a:gd name="T63" fmla="*/ 13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224" y="13"/>
                    </a:moveTo>
                    <a:cubicBezTo>
                      <a:pt x="211" y="0"/>
                      <a:pt x="190" y="0"/>
                      <a:pt x="177" y="13"/>
                    </a:cubicBezTo>
                    <a:cubicBezTo>
                      <a:pt x="13" y="177"/>
                      <a:pt x="13" y="177"/>
                      <a:pt x="13" y="177"/>
                    </a:cubicBezTo>
                    <a:cubicBezTo>
                      <a:pt x="0" y="190"/>
                      <a:pt x="0" y="211"/>
                      <a:pt x="13" y="224"/>
                    </a:cubicBezTo>
                    <a:cubicBezTo>
                      <a:pt x="66" y="277"/>
                      <a:pt x="66" y="277"/>
                      <a:pt x="66" y="277"/>
                    </a:cubicBezTo>
                    <a:cubicBezTo>
                      <a:pt x="67" y="278"/>
                      <a:pt x="69" y="279"/>
                      <a:pt x="71" y="279"/>
                    </a:cubicBezTo>
                    <a:cubicBezTo>
                      <a:pt x="72" y="282"/>
                      <a:pt x="73" y="284"/>
                      <a:pt x="76" y="286"/>
                    </a:cubicBezTo>
                    <a:cubicBezTo>
                      <a:pt x="79" y="290"/>
                      <a:pt x="83" y="292"/>
                      <a:pt x="88" y="292"/>
                    </a:cubicBezTo>
                    <a:cubicBezTo>
                      <a:pt x="88" y="297"/>
                      <a:pt x="90" y="301"/>
                      <a:pt x="94" y="304"/>
                    </a:cubicBezTo>
                    <a:cubicBezTo>
                      <a:pt x="96" y="307"/>
                      <a:pt x="99" y="308"/>
                      <a:pt x="101" y="309"/>
                    </a:cubicBezTo>
                    <a:cubicBezTo>
                      <a:pt x="102" y="311"/>
                      <a:pt x="102" y="313"/>
                      <a:pt x="104" y="314"/>
                    </a:cubicBezTo>
                    <a:cubicBezTo>
                      <a:pt x="797" y="1008"/>
                      <a:pt x="797" y="1008"/>
                      <a:pt x="797" y="1008"/>
                    </a:cubicBezTo>
                    <a:cubicBezTo>
                      <a:pt x="797" y="1008"/>
                      <a:pt x="798" y="1008"/>
                      <a:pt x="798" y="1009"/>
                    </a:cubicBezTo>
                    <a:cubicBezTo>
                      <a:pt x="800" y="1011"/>
                      <a:pt x="802" y="1012"/>
                      <a:pt x="804" y="1013"/>
                    </a:cubicBezTo>
                    <a:cubicBezTo>
                      <a:pt x="1028" y="1037"/>
                      <a:pt x="1028" y="1037"/>
                      <a:pt x="1028" y="1037"/>
                    </a:cubicBezTo>
                    <a:cubicBezTo>
                      <a:pt x="1029" y="1037"/>
                      <a:pt x="1030" y="1037"/>
                      <a:pt x="1031" y="1037"/>
                    </a:cubicBezTo>
                    <a:cubicBezTo>
                      <a:pt x="1031" y="1037"/>
                      <a:pt x="1031" y="1037"/>
                      <a:pt x="1032" y="1037"/>
                    </a:cubicBezTo>
                    <a:cubicBezTo>
                      <a:pt x="1033" y="1036"/>
                      <a:pt x="1034" y="1036"/>
                      <a:pt x="1035" y="1035"/>
                    </a:cubicBezTo>
                    <a:cubicBezTo>
                      <a:pt x="1036" y="1034"/>
                      <a:pt x="1036" y="1033"/>
                      <a:pt x="1037" y="1032"/>
                    </a:cubicBezTo>
                    <a:cubicBezTo>
                      <a:pt x="1037" y="1031"/>
                      <a:pt x="1037" y="1031"/>
                      <a:pt x="1037" y="1031"/>
                    </a:cubicBezTo>
                    <a:cubicBezTo>
                      <a:pt x="1037" y="1030"/>
                      <a:pt x="1037" y="1029"/>
                      <a:pt x="1037" y="1028"/>
                    </a:cubicBezTo>
                    <a:cubicBezTo>
                      <a:pt x="1013" y="804"/>
                      <a:pt x="1013" y="804"/>
                      <a:pt x="1013" y="804"/>
                    </a:cubicBezTo>
                    <a:cubicBezTo>
                      <a:pt x="1012" y="802"/>
                      <a:pt x="1011" y="800"/>
                      <a:pt x="1009" y="798"/>
                    </a:cubicBezTo>
                    <a:cubicBezTo>
                      <a:pt x="1008" y="798"/>
                      <a:pt x="1008" y="797"/>
                      <a:pt x="1008" y="797"/>
                    </a:cubicBezTo>
                    <a:cubicBezTo>
                      <a:pt x="315" y="104"/>
                      <a:pt x="315" y="104"/>
                      <a:pt x="315" y="104"/>
                    </a:cubicBezTo>
                    <a:cubicBezTo>
                      <a:pt x="313" y="102"/>
                      <a:pt x="311" y="102"/>
                      <a:pt x="309" y="102"/>
                    </a:cubicBezTo>
                    <a:cubicBezTo>
                      <a:pt x="308" y="99"/>
                      <a:pt x="307" y="96"/>
                      <a:pt x="304" y="94"/>
                    </a:cubicBezTo>
                    <a:cubicBezTo>
                      <a:pt x="301" y="90"/>
                      <a:pt x="297" y="88"/>
                      <a:pt x="292" y="88"/>
                    </a:cubicBezTo>
                    <a:cubicBezTo>
                      <a:pt x="292" y="83"/>
                      <a:pt x="290" y="79"/>
                      <a:pt x="286" y="76"/>
                    </a:cubicBezTo>
                    <a:cubicBezTo>
                      <a:pt x="284" y="73"/>
                      <a:pt x="282" y="72"/>
                      <a:pt x="279" y="71"/>
                    </a:cubicBezTo>
                    <a:cubicBezTo>
                      <a:pt x="279" y="69"/>
                      <a:pt x="278" y="67"/>
                      <a:pt x="277" y="66"/>
                    </a:cubicBezTo>
                    <a:lnTo>
                      <a:pt x="224" y="1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6" name="Freeform 35"/>
              <p:cNvSpPr/>
              <p:nvPr/>
            </p:nvSpPr>
            <p:spPr bwMode="auto">
              <a:xfrm>
                <a:off x="639304" y="3465513"/>
                <a:ext cx="801688" cy="815975"/>
              </a:xfrm>
              <a:custGeom>
                <a:avLst/>
                <a:gdLst>
                  <a:gd name="T0" fmla="*/ 0 w 689"/>
                  <a:gd name="T1" fmla="*/ 18 h 701"/>
                  <a:gd name="T2" fmla="*/ 19 w 689"/>
                  <a:gd name="T3" fmla="*/ 0 h 701"/>
                  <a:gd name="T4" fmla="*/ 679 w 689"/>
                  <a:gd name="T5" fmla="*/ 660 h 701"/>
                  <a:gd name="T6" fmla="*/ 679 w 689"/>
                  <a:gd name="T7" fmla="*/ 660 h 701"/>
                  <a:gd name="T8" fmla="*/ 684 w 689"/>
                  <a:gd name="T9" fmla="*/ 701 h 701"/>
                  <a:gd name="T10" fmla="*/ 0 w 689"/>
                  <a:gd name="T11" fmla="*/ 18 h 701"/>
                </a:gdLst>
                <a:ahLst/>
                <a:cxnLst>
                  <a:cxn ang="0">
                    <a:pos x="T0" y="T1"/>
                  </a:cxn>
                  <a:cxn ang="0">
                    <a:pos x="T2" y="T3"/>
                  </a:cxn>
                  <a:cxn ang="0">
                    <a:pos x="T4" y="T5"/>
                  </a:cxn>
                  <a:cxn ang="0">
                    <a:pos x="T6" y="T7"/>
                  </a:cxn>
                  <a:cxn ang="0">
                    <a:pos x="T8" y="T9"/>
                  </a:cxn>
                  <a:cxn ang="0">
                    <a:pos x="T10" y="T11"/>
                  </a:cxn>
                </a:cxnLst>
                <a:rect l="0" t="0" r="r" b="b"/>
                <a:pathLst>
                  <a:path w="689" h="701">
                    <a:moveTo>
                      <a:pt x="0" y="18"/>
                    </a:moveTo>
                    <a:cubicBezTo>
                      <a:pt x="19" y="0"/>
                      <a:pt x="19" y="0"/>
                      <a:pt x="19" y="0"/>
                    </a:cubicBezTo>
                    <a:cubicBezTo>
                      <a:pt x="679" y="660"/>
                      <a:pt x="679" y="660"/>
                      <a:pt x="679" y="660"/>
                    </a:cubicBezTo>
                    <a:cubicBezTo>
                      <a:pt x="679" y="660"/>
                      <a:pt x="679" y="660"/>
                      <a:pt x="679" y="660"/>
                    </a:cubicBezTo>
                    <a:cubicBezTo>
                      <a:pt x="688" y="672"/>
                      <a:pt x="689" y="688"/>
                      <a:pt x="684" y="701"/>
                    </a:cubicBezTo>
                    <a:lnTo>
                      <a:pt x="0" y="18"/>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7" name="Freeform 36"/>
              <p:cNvSpPr/>
              <p:nvPr/>
            </p:nvSpPr>
            <p:spPr bwMode="auto">
              <a:xfrm>
                <a:off x="674229" y="3382963"/>
                <a:ext cx="852488" cy="852488"/>
              </a:xfrm>
              <a:custGeom>
                <a:avLst/>
                <a:gdLst>
                  <a:gd name="T0" fmla="*/ 659 w 732"/>
                  <a:gd name="T1" fmla="*/ 719 h 732"/>
                  <a:gd name="T2" fmla="*/ 0 w 732"/>
                  <a:gd name="T3" fmla="*/ 59 h 732"/>
                  <a:gd name="T4" fmla="*/ 59 w 732"/>
                  <a:gd name="T5" fmla="*/ 0 h 732"/>
                  <a:gd name="T6" fmla="*/ 719 w 732"/>
                  <a:gd name="T7" fmla="*/ 660 h 732"/>
                  <a:gd name="T8" fmla="*/ 715 w 732"/>
                  <a:gd name="T9" fmla="*/ 715 h 732"/>
                  <a:gd name="T10" fmla="*/ 660 w 732"/>
                  <a:gd name="T11" fmla="*/ 719 h 732"/>
                  <a:gd name="T12" fmla="*/ 659 w 732"/>
                  <a:gd name="T13" fmla="*/ 71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659" y="719"/>
                    </a:moveTo>
                    <a:cubicBezTo>
                      <a:pt x="0" y="59"/>
                      <a:pt x="0" y="59"/>
                      <a:pt x="0" y="59"/>
                    </a:cubicBezTo>
                    <a:cubicBezTo>
                      <a:pt x="59" y="0"/>
                      <a:pt x="59" y="0"/>
                      <a:pt x="59" y="0"/>
                    </a:cubicBezTo>
                    <a:cubicBezTo>
                      <a:pt x="719" y="660"/>
                      <a:pt x="719" y="660"/>
                      <a:pt x="719" y="660"/>
                    </a:cubicBezTo>
                    <a:cubicBezTo>
                      <a:pt x="732" y="677"/>
                      <a:pt x="730" y="700"/>
                      <a:pt x="715" y="715"/>
                    </a:cubicBezTo>
                    <a:cubicBezTo>
                      <a:pt x="700" y="730"/>
                      <a:pt x="676" y="732"/>
                      <a:pt x="660" y="719"/>
                    </a:cubicBezTo>
                    <a:cubicBezTo>
                      <a:pt x="660" y="719"/>
                      <a:pt x="660" y="719"/>
                      <a:pt x="659" y="71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8" name="Freeform 37"/>
              <p:cNvSpPr/>
              <p:nvPr/>
            </p:nvSpPr>
            <p:spPr bwMode="auto">
              <a:xfrm>
                <a:off x="755192" y="3300413"/>
                <a:ext cx="852488" cy="852488"/>
              </a:xfrm>
              <a:custGeom>
                <a:avLst/>
                <a:gdLst>
                  <a:gd name="T0" fmla="*/ 0 w 732"/>
                  <a:gd name="T1" fmla="*/ 59 h 732"/>
                  <a:gd name="T2" fmla="*/ 60 w 732"/>
                  <a:gd name="T3" fmla="*/ 0 h 732"/>
                  <a:gd name="T4" fmla="*/ 718 w 732"/>
                  <a:gd name="T5" fmla="*/ 659 h 732"/>
                  <a:gd name="T6" fmla="*/ 719 w 732"/>
                  <a:gd name="T7" fmla="*/ 660 h 732"/>
                  <a:gd name="T8" fmla="*/ 715 w 732"/>
                  <a:gd name="T9" fmla="*/ 715 h 732"/>
                  <a:gd name="T10" fmla="*/ 660 w 732"/>
                  <a:gd name="T11" fmla="*/ 719 h 732"/>
                  <a:gd name="T12" fmla="*/ 0 w 732"/>
                  <a:gd name="T13" fmla="*/ 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0" y="59"/>
                    </a:moveTo>
                    <a:cubicBezTo>
                      <a:pt x="60" y="0"/>
                      <a:pt x="60" y="0"/>
                      <a:pt x="60" y="0"/>
                    </a:cubicBezTo>
                    <a:cubicBezTo>
                      <a:pt x="718" y="659"/>
                      <a:pt x="718" y="659"/>
                      <a:pt x="718" y="659"/>
                    </a:cubicBezTo>
                    <a:cubicBezTo>
                      <a:pt x="719" y="659"/>
                      <a:pt x="719" y="659"/>
                      <a:pt x="719" y="660"/>
                    </a:cubicBezTo>
                    <a:cubicBezTo>
                      <a:pt x="732" y="676"/>
                      <a:pt x="730" y="700"/>
                      <a:pt x="715" y="715"/>
                    </a:cubicBezTo>
                    <a:cubicBezTo>
                      <a:pt x="700" y="730"/>
                      <a:pt x="677" y="732"/>
                      <a:pt x="660" y="719"/>
                    </a:cubicBezTo>
                    <a:lnTo>
                      <a:pt x="0" y="59"/>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9" name="Freeform 38"/>
              <p:cNvSpPr/>
              <p:nvPr/>
            </p:nvSpPr>
            <p:spPr bwMode="auto">
              <a:xfrm>
                <a:off x="837742" y="3265488"/>
                <a:ext cx="817563" cy="803275"/>
              </a:xfrm>
              <a:custGeom>
                <a:avLst/>
                <a:gdLst>
                  <a:gd name="T0" fmla="*/ 660 w 701"/>
                  <a:gd name="T1" fmla="*/ 679 h 689"/>
                  <a:gd name="T2" fmla="*/ 0 w 701"/>
                  <a:gd name="T3" fmla="*/ 19 h 689"/>
                  <a:gd name="T4" fmla="*/ 18 w 701"/>
                  <a:gd name="T5" fmla="*/ 0 h 689"/>
                  <a:gd name="T6" fmla="*/ 701 w 701"/>
                  <a:gd name="T7" fmla="*/ 684 h 689"/>
                  <a:gd name="T8" fmla="*/ 660 w 701"/>
                  <a:gd name="T9" fmla="*/ 680 h 689"/>
                  <a:gd name="T10" fmla="*/ 660 w 701"/>
                  <a:gd name="T11" fmla="*/ 679 h 689"/>
                </a:gdLst>
                <a:ahLst/>
                <a:cxnLst>
                  <a:cxn ang="0">
                    <a:pos x="T0" y="T1"/>
                  </a:cxn>
                  <a:cxn ang="0">
                    <a:pos x="T2" y="T3"/>
                  </a:cxn>
                  <a:cxn ang="0">
                    <a:pos x="T4" y="T5"/>
                  </a:cxn>
                  <a:cxn ang="0">
                    <a:pos x="T6" y="T7"/>
                  </a:cxn>
                  <a:cxn ang="0">
                    <a:pos x="T8" y="T9"/>
                  </a:cxn>
                  <a:cxn ang="0">
                    <a:pos x="T10" y="T11"/>
                  </a:cxn>
                </a:cxnLst>
                <a:rect l="0" t="0" r="r" b="b"/>
                <a:pathLst>
                  <a:path w="701" h="689">
                    <a:moveTo>
                      <a:pt x="660" y="679"/>
                    </a:moveTo>
                    <a:cubicBezTo>
                      <a:pt x="0" y="19"/>
                      <a:pt x="0" y="19"/>
                      <a:pt x="0" y="19"/>
                    </a:cubicBezTo>
                    <a:cubicBezTo>
                      <a:pt x="18" y="0"/>
                      <a:pt x="18" y="0"/>
                      <a:pt x="18" y="0"/>
                    </a:cubicBezTo>
                    <a:cubicBezTo>
                      <a:pt x="701" y="684"/>
                      <a:pt x="701" y="684"/>
                      <a:pt x="701" y="684"/>
                    </a:cubicBezTo>
                    <a:cubicBezTo>
                      <a:pt x="688" y="689"/>
                      <a:pt x="672" y="688"/>
                      <a:pt x="660" y="680"/>
                    </a:cubicBezTo>
                    <a:cubicBezTo>
                      <a:pt x="660" y="679"/>
                      <a:pt x="660" y="679"/>
                      <a:pt x="660" y="67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0" name="Freeform 39"/>
              <p:cNvSpPr/>
              <p:nvPr/>
            </p:nvSpPr>
            <p:spPr bwMode="auto">
              <a:xfrm>
                <a:off x="618667" y="3246438"/>
                <a:ext cx="223838" cy="223838"/>
              </a:xfrm>
              <a:custGeom>
                <a:avLst/>
                <a:gdLst>
                  <a:gd name="T0" fmla="*/ 190 w 192"/>
                  <a:gd name="T1" fmla="*/ 2 h 192"/>
                  <a:gd name="T2" fmla="*/ 191 w 192"/>
                  <a:gd name="T3" fmla="*/ 9 h 192"/>
                  <a:gd name="T4" fmla="*/ 9 w 192"/>
                  <a:gd name="T5" fmla="*/ 191 h 192"/>
                  <a:gd name="T6" fmla="*/ 2 w 192"/>
                  <a:gd name="T7" fmla="*/ 190 h 192"/>
                  <a:gd name="T8" fmla="*/ 2 w 192"/>
                  <a:gd name="T9" fmla="*/ 184 h 192"/>
                  <a:gd name="T10" fmla="*/ 184 w 192"/>
                  <a:gd name="T11" fmla="*/ 2 h 192"/>
                  <a:gd name="T12" fmla="*/ 190 w 192"/>
                  <a:gd name="T13" fmla="*/ 2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2"/>
                    </a:moveTo>
                    <a:cubicBezTo>
                      <a:pt x="192" y="4"/>
                      <a:pt x="192" y="7"/>
                      <a:pt x="191" y="9"/>
                    </a:cubicBezTo>
                    <a:cubicBezTo>
                      <a:pt x="9" y="191"/>
                      <a:pt x="9" y="191"/>
                      <a:pt x="9" y="191"/>
                    </a:cubicBezTo>
                    <a:cubicBezTo>
                      <a:pt x="7" y="192"/>
                      <a:pt x="4" y="192"/>
                      <a:pt x="2" y="190"/>
                    </a:cubicBezTo>
                    <a:cubicBezTo>
                      <a:pt x="0" y="188"/>
                      <a:pt x="0" y="185"/>
                      <a:pt x="2" y="184"/>
                    </a:cubicBezTo>
                    <a:cubicBezTo>
                      <a:pt x="184" y="2"/>
                      <a:pt x="184" y="2"/>
                      <a:pt x="184" y="2"/>
                    </a:cubicBezTo>
                    <a:cubicBezTo>
                      <a:pt x="185" y="0"/>
                      <a:pt x="188" y="0"/>
                      <a:pt x="190" y="2"/>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1" name="Freeform 40"/>
              <p:cNvSpPr/>
              <p:nvPr/>
            </p:nvSpPr>
            <p:spPr bwMode="auto">
              <a:xfrm>
                <a:off x="598029" y="3224213"/>
                <a:ext cx="223838" cy="223838"/>
              </a:xfrm>
              <a:custGeom>
                <a:avLst/>
                <a:gdLst>
                  <a:gd name="T0" fmla="*/ 8 w 192"/>
                  <a:gd name="T1" fmla="*/ 190 h 192"/>
                  <a:gd name="T2" fmla="*/ 2 w 192"/>
                  <a:gd name="T3" fmla="*/ 190 h 192"/>
                  <a:gd name="T4" fmla="*/ 0 w 192"/>
                  <a:gd name="T5" fmla="*/ 187 h 192"/>
                  <a:gd name="T6" fmla="*/ 1 w 192"/>
                  <a:gd name="T7" fmla="*/ 183 h 192"/>
                  <a:gd name="T8" fmla="*/ 183 w 192"/>
                  <a:gd name="T9" fmla="*/ 1 h 192"/>
                  <a:gd name="T10" fmla="*/ 190 w 192"/>
                  <a:gd name="T11" fmla="*/ 2 h 192"/>
                  <a:gd name="T12" fmla="*/ 190 w 192"/>
                  <a:gd name="T13" fmla="*/ 8 h 192"/>
                  <a:gd name="T14" fmla="*/ 8 w 192"/>
                  <a:gd name="T15" fmla="*/ 19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8" y="190"/>
                    </a:moveTo>
                    <a:cubicBezTo>
                      <a:pt x="7" y="192"/>
                      <a:pt x="4" y="192"/>
                      <a:pt x="2" y="190"/>
                    </a:cubicBezTo>
                    <a:cubicBezTo>
                      <a:pt x="1" y="189"/>
                      <a:pt x="0" y="188"/>
                      <a:pt x="0" y="187"/>
                    </a:cubicBezTo>
                    <a:cubicBezTo>
                      <a:pt x="0" y="186"/>
                      <a:pt x="0" y="185"/>
                      <a:pt x="1" y="183"/>
                    </a:cubicBezTo>
                    <a:cubicBezTo>
                      <a:pt x="183" y="1"/>
                      <a:pt x="183" y="1"/>
                      <a:pt x="183" y="1"/>
                    </a:cubicBezTo>
                    <a:cubicBezTo>
                      <a:pt x="185" y="0"/>
                      <a:pt x="188" y="0"/>
                      <a:pt x="190" y="2"/>
                    </a:cubicBezTo>
                    <a:cubicBezTo>
                      <a:pt x="192" y="4"/>
                      <a:pt x="192" y="7"/>
                      <a:pt x="190" y="8"/>
                    </a:cubicBezTo>
                    <a:lnTo>
                      <a:pt x="8" y="190"/>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2" name="Freeform 41"/>
              <p:cNvSpPr/>
              <p:nvPr/>
            </p:nvSpPr>
            <p:spPr bwMode="auto">
              <a:xfrm>
                <a:off x="518654" y="3146425"/>
                <a:ext cx="282575" cy="282575"/>
              </a:xfrm>
              <a:custGeom>
                <a:avLst/>
                <a:gdLst>
                  <a:gd name="T0" fmla="*/ 7 w 243"/>
                  <a:gd name="T1" fmla="*/ 196 h 243"/>
                  <a:gd name="T2" fmla="*/ 7 w 243"/>
                  <a:gd name="T3" fmla="*/ 171 h 243"/>
                  <a:gd name="T4" fmla="*/ 171 w 243"/>
                  <a:gd name="T5" fmla="*/ 7 h 243"/>
                  <a:gd name="T6" fmla="*/ 196 w 243"/>
                  <a:gd name="T7" fmla="*/ 7 h 243"/>
                  <a:gd name="T8" fmla="*/ 243 w 243"/>
                  <a:gd name="T9" fmla="*/ 55 h 243"/>
                  <a:gd name="T10" fmla="*/ 54 w 243"/>
                  <a:gd name="T11" fmla="*/ 243 h 243"/>
                  <a:gd name="T12" fmla="*/ 7 w 243"/>
                  <a:gd name="T13" fmla="*/ 196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7" y="196"/>
                    </a:moveTo>
                    <a:cubicBezTo>
                      <a:pt x="0" y="189"/>
                      <a:pt x="0" y="178"/>
                      <a:pt x="7" y="171"/>
                    </a:cubicBezTo>
                    <a:cubicBezTo>
                      <a:pt x="171" y="7"/>
                      <a:pt x="171" y="7"/>
                      <a:pt x="171" y="7"/>
                    </a:cubicBezTo>
                    <a:cubicBezTo>
                      <a:pt x="178" y="0"/>
                      <a:pt x="189" y="0"/>
                      <a:pt x="196" y="7"/>
                    </a:cubicBezTo>
                    <a:cubicBezTo>
                      <a:pt x="243" y="55"/>
                      <a:pt x="243" y="55"/>
                      <a:pt x="243" y="55"/>
                    </a:cubicBezTo>
                    <a:cubicBezTo>
                      <a:pt x="54" y="243"/>
                      <a:pt x="54" y="243"/>
                      <a:pt x="54" y="243"/>
                    </a:cubicBezTo>
                    <a:lnTo>
                      <a:pt x="7" y="196"/>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3" name="Freeform 42"/>
              <p:cNvSpPr/>
              <p:nvPr/>
            </p:nvSpPr>
            <p:spPr bwMode="auto">
              <a:xfrm>
                <a:off x="1607679" y="4235450"/>
                <a:ext cx="79375" cy="79375"/>
              </a:xfrm>
              <a:custGeom>
                <a:avLst/>
                <a:gdLst>
                  <a:gd name="T0" fmla="*/ 68 w 68"/>
                  <a:gd name="T1" fmla="*/ 68 h 68"/>
                  <a:gd name="T2" fmla="*/ 0 w 68"/>
                  <a:gd name="T3" fmla="*/ 60 h 68"/>
                  <a:gd name="T4" fmla="*/ 60 w 68"/>
                  <a:gd name="T5" fmla="*/ 0 h 68"/>
                  <a:gd name="T6" fmla="*/ 68 w 68"/>
                  <a:gd name="T7" fmla="*/ 68 h 68"/>
                </a:gdLst>
                <a:ahLst/>
                <a:cxnLst>
                  <a:cxn ang="0">
                    <a:pos x="T0" y="T1"/>
                  </a:cxn>
                  <a:cxn ang="0">
                    <a:pos x="T2" y="T3"/>
                  </a:cxn>
                  <a:cxn ang="0">
                    <a:pos x="T4" y="T5"/>
                  </a:cxn>
                  <a:cxn ang="0">
                    <a:pos x="T6" y="T7"/>
                  </a:cxn>
                </a:cxnLst>
                <a:rect l="0" t="0" r="r" b="b"/>
                <a:pathLst>
                  <a:path w="68" h="68">
                    <a:moveTo>
                      <a:pt x="68" y="68"/>
                    </a:moveTo>
                    <a:cubicBezTo>
                      <a:pt x="0" y="60"/>
                      <a:pt x="0" y="60"/>
                      <a:pt x="0" y="60"/>
                    </a:cubicBezTo>
                    <a:cubicBezTo>
                      <a:pt x="15" y="36"/>
                      <a:pt x="36" y="15"/>
                      <a:pt x="60" y="0"/>
                    </a:cubicBezTo>
                    <a:lnTo>
                      <a:pt x="68"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4" name="Freeform 43"/>
              <p:cNvSpPr/>
              <p:nvPr/>
            </p:nvSpPr>
            <p:spPr bwMode="auto">
              <a:xfrm>
                <a:off x="1452104" y="4078288"/>
                <a:ext cx="223838" cy="225425"/>
              </a:xfrm>
              <a:custGeom>
                <a:avLst/>
                <a:gdLst>
                  <a:gd name="T0" fmla="*/ 193 w 193"/>
                  <a:gd name="T1" fmla="*/ 117 h 193"/>
                  <a:gd name="T2" fmla="*/ 117 w 193"/>
                  <a:gd name="T3" fmla="*/ 193 h 193"/>
                  <a:gd name="T4" fmla="*/ 0 w 193"/>
                  <a:gd name="T5" fmla="*/ 180 h 193"/>
                  <a:gd name="T6" fmla="*/ 3 w 193"/>
                  <a:gd name="T7" fmla="*/ 144 h 193"/>
                  <a:gd name="T8" fmla="*/ 58 w 193"/>
                  <a:gd name="T9" fmla="*/ 128 h 193"/>
                  <a:gd name="T10" fmla="*/ 74 w 193"/>
                  <a:gd name="T11" fmla="*/ 74 h 193"/>
                  <a:gd name="T12" fmla="*/ 128 w 193"/>
                  <a:gd name="T13" fmla="*/ 58 h 193"/>
                  <a:gd name="T14" fmla="*/ 144 w 193"/>
                  <a:gd name="T15" fmla="*/ 3 h 193"/>
                  <a:gd name="T16" fmla="*/ 180 w 193"/>
                  <a:gd name="T17" fmla="*/ 0 h 193"/>
                  <a:gd name="T18" fmla="*/ 193 w 193"/>
                  <a:gd name="T19" fmla="*/ 11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193" y="117"/>
                    </a:moveTo>
                    <a:cubicBezTo>
                      <a:pt x="161" y="135"/>
                      <a:pt x="135" y="161"/>
                      <a:pt x="117" y="193"/>
                    </a:cubicBezTo>
                    <a:cubicBezTo>
                      <a:pt x="0" y="180"/>
                      <a:pt x="0" y="180"/>
                      <a:pt x="0" y="180"/>
                    </a:cubicBezTo>
                    <a:cubicBezTo>
                      <a:pt x="5" y="169"/>
                      <a:pt x="6" y="156"/>
                      <a:pt x="3" y="144"/>
                    </a:cubicBezTo>
                    <a:cubicBezTo>
                      <a:pt x="22" y="148"/>
                      <a:pt x="43" y="143"/>
                      <a:pt x="58" y="128"/>
                    </a:cubicBezTo>
                    <a:cubicBezTo>
                      <a:pt x="73" y="113"/>
                      <a:pt x="78" y="93"/>
                      <a:pt x="74" y="74"/>
                    </a:cubicBezTo>
                    <a:cubicBezTo>
                      <a:pt x="93" y="78"/>
                      <a:pt x="113" y="73"/>
                      <a:pt x="128" y="58"/>
                    </a:cubicBezTo>
                    <a:cubicBezTo>
                      <a:pt x="143" y="43"/>
                      <a:pt x="148" y="22"/>
                      <a:pt x="144" y="3"/>
                    </a:cubicBezTo>
                    <a:cubicBezTo>
                      <a:pt x="156" y="6"/>
                      <a:pt x="169" y="5"/>
                      <a:pt x="180" y="0"/>
                    </a:cubicBezTo>
                    <a:lnTo>
                      <a:pt x="193" y="117"/>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
          <p:nvSpPr>
            <p:cNvPr id="117" name="椭圆 116"/>
            <p:cNvSpPr/>
            <p:nvPr/>
          </p:nvSpPr>
          <p:spPr>
            <a:xfrm>
              <a:off x="915474" y="1667984"/>
              <a:ext cx="1845933" cy="1845933"/>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7872869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20"/>
                                        </p:tgtEl>
                                        <p:attrNameLst>
                                          <p:attrName>style.visibility</p:attrName>
                                        </p:attrNameLst>
                                      </p:cBhvr>
                                      <p:to>
                                        <p:strVal val="visible"/>
                                      </p:to>
                                    </p:set>
                                    <p:animScale>
                                      <p:cBhvr>
                                        <p:cTn id="7" dur="500" decel="50000" fill="hold">
                                          <p:stCondLst>
                                            <p:cond delay="0"/>
                                          </p:stCondLst>
                                        </p:cTn>
                                        <p:tgtEl>
                                          <p:spTgt spid="1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120"/>
                                        </p:tgtEl>
                                        <p:attrNameLst>
                                          <p:attrName>ppt_x</p:attrName>
                                          <p:attrName>ppt_y</p:attrName>
                                        </p:attrNameLst>
                                      </p:cBhvr>
                                    </p:animMotion>
                                    <p:animEffect transition="in" filter="fade">
                                      <p:cBhvr>
                                        <p:cTn id="9" dur="500"/>
                                        <p:tgtEl>
                                          <p:spTgt spid="120"/>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left)">
                                      <p:cBhvr>
                                        <p:cTn id="1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19964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Standard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6" name="任意多边形 5"/>
          <p:cNvSpPr/>
          <p:nvPr/>
        </p:nvSpPr>
        <p:spPr>
          <a:xfrm>
            <a:off x="546048" y="5502372"/>
            <a:ext cx="5588000" cy="257175"/>
          </a:xfrm>
          <a:custGeom>
            <a:avLst/>
            <a:gdLst>
              <a:gd name="connsiteX0" fmla="*/ 1138 w 8800"/>
              <a:gd name="connsiteY0" fmla="*/ 0 h 405"/>
              <a:gd name="connsiteX1" fmla="*/ 7738 w 8800"/>
              <a:gd name="connsiteY1" fmla="*/ 0 h 405"/>
              <a:gd name="connsiteX2" fmla="*/ 8800 w 8800"/>
              <a:gd name="connsiteY2" fmla="*/ 405 h 405"/>
              <a:gd name="connsiteX3" fmla="*/ 0 w 8800"/>
              <a:gd name="connsiteY3" fmla="*/ 405 h 405"/>
              <a:gd name="connsiteX4" fmla="*/ 1138 w 8800"/>
              <a:gd name="connsiteY4" fmla="*/ 0 h 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0" h="405">
                <a:moveTo>
                  <a:pt x="1138" y="0"/>
                </a:moveTo>
                <a:lnTo>
                  <a:pt x="7738" y="0"/>
                </a:lnTo>
                <a:lnTo>
                  <a:pt x="8800" y="405"/>
                </a:lnTo>
                <a:lnTo>
                  <a:pt x="0" y="405"/>
                </a:lnTo>
                <a:lnTo>
                  <a:pt x="1138" y="0"/>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7" name="任意多边形 6"/>
          <p:cNvSpPr/>
          <p:nvPr/>
        </p:nvSpPr>
        <p:spPr>
          <a:xfrm>
            <a:off x="1236610" y="4641947"/>
            <a:ext cx="4211638"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9" name="任意多边形 9"/>
          <p:cNvSpPr/>
          <p:nvPr/>
        </p:nvSpPr>
        <p:spPr>
          <a:xfrm>
            <a:off x="1900185" y="3792634"/>
            <a:ext cx="2843213"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927173" y="1409796"/>
            <a:ext cx="2808288" cy="2398713"/>
            <a:chOff x="2100192" y="1426539"/>
            <a:chExt cx="2808288" cy="2398713"/>
          </a:xfrm>
        </p:grpSpPr>
        <p:sp>
          <p:nvSpPr>
            <p:cNvPr id="18" name="右箭头 8"/>
            <p:cNvSpPr/>
            <p:nvPr/>
          </p:nvSpPr>
          <p:spPr>
            <a:xfrm rot="16200000">
              <a:off x="2304979" y="1221752"/>
              <a:ext cx="2398713" cy="2808288"/>
            </a:xfrm>
            <a:prstGeom prst="rightArrow">
              <a:avLst>
                <a:gd name="adj1" fmla="val 71174"/>
                <a:gd name="adj2" fmla="val 66350"/>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0" name="文本框 20"/>
            <p:cNvSpPr txBox="1"/>
            <p:nvPr/>
          </p:nvSpPr>
          <p:spPr>
            <a:xfrm flipH="1">
              <a:off x="2749485" y="2821952"/>
              <a:ext cx="1580772" cy="707886"/>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合成</a:t>
              </a:r>
              <a:endParaRPr lang="en-US" altLang="zh-CN"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endParaRPr>
            </a:p>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评价分值</a:t>
              </a:r>
            </a:p>
          </p:txBody>
        </p:sp>
      </p:grpSp>
      <p:grpSp>
        <p:nvGrpSpPr>
          <p:cNvPr id="3" name="组合 2"/>
          <p:cNvGrpSpPr/>
          <p:nvPr/>
        </p:nvGrpSpPr>
        <p:grpSpPr>
          <a:xfrm>
            <a:off x="1900185" y="4046634"/>
            <a:ext cx="2879725" cy="612775"/>
            <a:chOff x="2073204" y="4063377"/>
            <a:chExt cx="2879725" cy="612775"/>
          </a:xfrm>
        </p:grpSpPr>
        <p:sp>
          <p:nvSpPr>
            <p:cNvPr id="15" name="矩形 14"/>
            <p:cNvSpPr/>
            <p:nvPr/>
          </p:nvSpPr>
          <p:spPr>
            <a:xfrm>
              <a:off x="2073204" y="4063377"/>
              <a:ext cx="2879725" cy="612775"/>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1" name="文本框 20"/>
            <p:cNvSpPr txBox="1"/>
            <p:nvPr/>
          </p:nvSpPr>
          <p:spPr>
            <a:xfrm flipH="1">
              <a:off x="2561063" y="4150244"/>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调查问卷</a:t>
              </a:r>
            </a:p>
          </p:txBody>
        </p:sp>
      </p:grpSp>
      <p:grpSp>
        <p:nvGrpSpPr>
          <p:cNvPr id="4" name="组合 3"/>
          <p:cNvGrpSpPr/>
          <p:nvPr/>
        </p:nvGrpSpPr>
        <p:grpSpPr>
          <a:xfrm>
            <a:off x="1252485" y="4895947"/>
            <a:ext cx="4175125" cy="612775"/>
            <a:chOff x="1425504" y="4912690"/>
            <a:chExt cx="4175125" cy="612775"/>
          </a:xfrm>
        </p:grpSpPr>
        <p:sp>
          <p:nvSpPr>
            <p:cNvPr id="10" name="矩形 9"/>
            <p:cNvSpPr/>
            <p:nvPr/>
          </p:nvSpPr>
          <p:spPr>
            <a:xfrm>
              <a:off x="1425504" y="4912690"/>
              <a:ext cx="4175125" cy="612775"/>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2" name="文本框 20"/>
            <p:cNvSpPr txBox="1"/>
            <p:nvPr/>
          </p:nvSpPr>
          <p:spPr>
            <a:xfrm flipH="1">
              <a:off x="1639022" y="5021026"/>
              <a:ext cx="3748088" cy="400110"/>
            </a:xfrm>
            <a:prstGeom prst="rect">
              <a:avLst/>
            </a:prstGeom>
            <a:noFill/>
            <a:ln w="9525">
              <a:noFill/>
            </a:ln>
            <a:effectLst>
              <a:outerShdw sx="999" sy="999" algn="ctr" rotWithShape="0">
                <a:srgbClr val="000000"/>
              </a:outerShdw>
            </a:effectLst>
          </p:spPr>
          <p:txBody>
            <a:bodyPr wrap="square" anchor="t">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p>
          </p:txBody>
        </p:sp>
      </p:grpSp>
      <p:grpSp>
        <p:nvGrpSpPr>
          <p:cNvPr id="5" name="组合 4"/>
          <p:cNvGrpSpPr/>
          <p:nvPr/>
        </p:nvGrpSpPr>
        <p:grpSpPr>
          <a:xfrm>
            <a:off x="536523" y="5756372"/>
            <a:ext cx="5588000" cy="611188"/>
            <a:chOff x="709542" y="5773115"/>
            <a:chExt cx="5588000" cy="611188"/>
          </a:xfrm>
        </p:grpSpPr>
        <p:sp>
          <p:nvSpPr>
            <p:cNvPr id="8" name="矩形 7"/>
            <p:cNvSpPr/>
            <p:nvPr/>
          </p:nvSpPr>
          <p:spPr>
            <a:xfrm>
              <a:off x="709542" y="5773115"/>
              <a:ext cx="5588000" cy="611188"/>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3" name="文本框 20"/>
            <p:cNvSpPr txBox="1"/>
            <p:nvPr/>
          </p:nvSpPr>
          <p:spPr>
            <a:xfrm flipH="1">
              <a:off x="1645568" y="5850456"/>
              <a:ext cx="3826475"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p>
          </p:txBody>
        </p:sp>
      </p:grpSp>
      <p:cxnSp>
        <p:nvCxnSpPr>
          <p:cNvPr id="24" name="直接连接符 23"/>
          <p:cNvCxnSpPr/>
          <p:nvPr/>
        </p:nvCxnSpPr>
        <p:spPr bwMode="auto">
          <a:xfrm>
            <a:off x="6139368" y="6061966"/>
            <a:ext cx="136815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nvCxnSpPr>
        <p:spPr bwMode="auto">
          <a:xfrm>
            <a:off x="5448248" y="5147566"/>
            <a:ext cx="205927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p:nvPr/>
        </p:nvCxnSpPr>
        <p:spPr bwMode="auto">
          <a:xfrm>
            <a:off x="4879500" y="4305355"/>
            <a:ext cx="262802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4519460" y="2945787"/>
            <a:ext cx="298806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7574207" y="5864491"/>
            <a:ext cx="3497981" cy="338554"/>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为风险指标设置科学合理的评估属性</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0" name="文本框 29"/>
          <p:cNvSpPr txBox="1"/>
          <p:nvPr/>
        </p:nvSpPr>
        <p:spPr>
          <a:xfrm>
            <a:off x="7574207" y="4883218"/>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引入模糊综合评价法，先进行简单易行的定性评价</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优秀、良好、一般、差</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，并制定相应的评价等级分值矩阵</a:t>
            </a:r>
            <a:r>
              <a:rPr lang="en-US" altLang="zh-CN" sz="1600" dirty="0">
                <a:solidFill>
                  <a:schemeClr val="bg2">
                    <a:lumMod val="25000"/>
                  </a:schemeClr>
                </a:solidFill>
                <a:latin typeface="印品黑体" panose="00000500000000000000" pitchFamily="2" charset="-122"/>
                <a:ea typeface="印品黑体" panose="00000500000000000000" pitchFamily="2" charset="-122"/>
              </a:rPr>
              <a:t>(100,85,70,55)</a:t>
            </a:r>
          </a:p>
        </p:txBody>
      </p:sp>
      <p:sp>
        <p:nvSpPr>
          <p:cNvPr id="31" name="文本框 30"/>
          <p:cNvSpPr txBox="1"/>
          <p:nvPr/>
        </p:nvSpPr>
        <p:spPr>
          <a:xfrm>
            <a:off x="7574207" y="4053039"/>
            <a:ext cx="3936774" cy="584775"/>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采集业内专家学者对于各个评价属性的定性评价结果，统计得到评价隶属度矩阵</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2" name="文本框 31"/>
          <p:cNvSpPr txBox="1"/>
          <p:nvPr/>
        </p:nvSpPr>
        <p:spPr>
          <a:xfrm>
            <a:off x="7574207" y="2657376"/>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运用模糊关系理论合成评价隶属度矩阵和评价等级分值矩阵，得到各个评价属性对应的评价分值</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3" name="TextBox 42"/>
          <p:cNvSpPr txBox="1"/>
          <p:nvPr/>
        </p:nvSpPr>
        <p:spPr>
          <a:xfrm>
            <a:off x="1425504" y="317226"/>
            <a:ext cx="3873520"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3.2.1 </a:t>
            </a:r>
            <a:r>
              <a:rPr lang="zh-CN" altLang="en-US" b="0" dirty="0">
                <a:solidFill>
                  <a:srgbClr val="756271"/>
                </a:solidFill>
                <a:latin typeface="印品黑体" panose="00000500000000000000" pitchFamily="2" charset="-122"/>
                <a:ea typeface="印品黑体" panose="00000500000000000000" pitchFamily="2" charset="-122"/>
              </a:rPr>
              <a:t>风险指标评价标准</a:t>
            </a:r>
          </a:p>
        </p:txBody>
      </p:sp>
      <p:sp>
        <p:nvSpPr>
          <p:cNvPr id="34" name="文本框 33">
            <a:extLst>
              <a:ext uri="{FF2B5EF4-FFF2-40B4-BE49-F238E27FC236}">
                <a16:creationId xmlns:a16="http://schemas.microsoft.com/office/drawing/2014/main" id="{25508CEB-B7C4-434F-9743-1390B76CCA78}"/>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P38</a:t>
            </a:r>
            <a:endParaRPr lang="zh-CN" altLang="en-US" sz="3200" dirty="0">
              <a:ea typeface="印品黑体" panose="00000500000000000000"/>
            </a:endParaRPr>
          </a:p>
        </p:txBody>
      </p:sp>
    </p:spTree>
    <p:extLst>
      <p:ext uri="{BB962C8B-B14F-4D97-AF65-F5344CB8AC3E}">
        <p14:creationId xmlns:p14="http://schemas.microsoft.com/office/powerpoint/2010/main" val="382033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wipe(up)">
                                      <p:cBhvr>
                                        <p:cTn id="14" dur="500"/>
                                        <p:tgtEl>
                                          <p:spTgt spid="19"/>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up)">
                                      <p:cBhvr>
                                        <p:cTn id="26" dur="500"/>
                                        <p:tgtEl>
                                          <p:spTgt spid="4"/>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up)">
                                      <p:cBhvr>
                                        <p:cTn id="30" dur="500"/>
                                        <p:tgtEl>
                                          <p:spTgt spid="16"/>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up)">
                                      <p:cBhvr>
                                        <p:cTn id="34" dur="500"/>
                                        <p:tgtEl>
                                          <p:spTgt spid="5"/>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wipe(left)">
                                      <p:cBhvr>
                                        <p:cTn id="38" dur="500"/>
                                        <p:tgtEl>
                                          <p:spTgt spid="28"/>
                                        </p:tgtEl>
                                      </p:cBhvr>
                                    </p:animEffect>
                                  </p:childTnLst>
                                </p:cTn>
                              </p:par>
                              <p:par>
                                <p:cTn id="39" presetID="22" presetClass="entr" presetSubtype="8"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wipe(left)">
                                      <p:cBhvr>
                                        <p:cTn id="41" dur="500"/>
                                        <p:tgtEl>
                                          <p:spTgt spid="26"/>
                                        </p:tgtEl>
                                      </p:cBhvr>
                                    </p:animEffect>
                                  </p:childTnLst>
                                </p:cTn>
                              </p:par>
                              <p:par>
                                <p:cTn id="42" presetID="22" presetClass="entr" presetSubtype="8" fill="hold"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left)">
                                      <p:cBhvr>
                                        <p:cTn id="44" dur="500"/>
                                        <p:tgtEl>
                                          <p:spTgt spid="25"/>
                                        </p:tgtEl>
                                      </p:cBhvr>
                                    </p:animEffect>
                                  </p:childTnLst>
                                </p:cTn>
                              </p:par>
                              <p:par>
                                <p:cTn id="45" presetID="22" presetClass="entr" presetSubtype="8"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par>
                                <p:cTn id="58" presetID="10" presetClass="entr" presetSubtype="0" fill="hold" grpId="0" nodeType="withEffect">
                                  <p:stCondLst>
                                    <p:cond delay="75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9" grpId="0" animBg="1"/>
      <p:bldP spid="29" grpId="0"/>
      <p:bldP spid="30" grpId="0"/>
      <p:bldP spid="31" grpId="0"/>
      <p:bldP spid="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750254" y="1844858"/>
            <a:ext cx="7852672" cy="801314"/>
            <a:chOff x="3750254" y="1844858"/>
            <a:chExt cx="7852672" cy="801314"/>
          </a:xfrm>
        </p:grpSpPr>
        <p:sp>
          <p:nvSpPr>
            <p:cNvPr id="8" name="矩形 7"/>
            <p:cNvSpPr/>
            <p:nvPr/>
          </p:nvSpPr>
          <p:spPr bwMode="auto">
            <a:xfrm>
              <a:off x="3750254" y="1844858"/>
              <a:ext cx="7852672" cy="801314"/>
            </a:xfrm>
            <a:prstGeom prst="rect">
              <a:avLst/>
            </a:prstGeom>
            <a:solidFill>
              <a:srgbClr val="EBEAE2"/>
            </a:solidFill>
            <a:ln w="9525" cap="flat" cmpd="sng" algn="ctr">
              <a:solidFill>
                <a:srgbClr val="5ABB9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TextBox 19"/>
            <p:cNvSpPr txBox="1"/>
            <p:nvPr/>
          </p:nvSpPr>
          <p:spPr>
            <a:xfrm>
              <a:off x="4186361" y="1906872"/>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按照重要性标度表，将同层次的所有风险指标两两比较重要性，通过减少每次比较的指标数量，降低比较难度。</a:t>
              </a:r>
            </a:p>
          </p:txBody>
        </p:sp>
      </p:grpSp>
      <p:sp>
        <p:nvSpPr>
          <p:cNvPr id="9" name="文本框 6"/>
          <p:cNvSpPr txBox="1">
            <a:spLocks noChangeArrowheads="1"/>
          </p:cNvSpPr>
          <p:nvPr/>
        </p:nvSpPr>
        <p:spPr bwMode="auto">
          <a:xfrm>
            <a:off x="1059131" y="834980"/>
            <a:ext cx="254108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Method---AHP</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283966" y="1844858"/>
            <a:ext cx="2820752" cy="801314"/>
            <a:chOff x="1283966" y="1844858"/>
            <a:chExt cx="2820752" cy="801314"/>
          </a:xfrm>
        </p:grpSpPr>
        <p:sp>
          <p:nvSpPr>
            <p:cNvPr id="10" name="右箭头 7"/>
            <p:cNvSpPr/>
            <p:nvPr/>
          </p:nvSpPr>
          <p:spPr bwMode="auto">
            <a:xfrm>
              <a:off x="3528654" y="2046227"/>
              <a:ext cx="576064" cy="461820"/>
            </a:xfrm>
            <a:prstGeom prst="rightArrow">
              <a:avLst/>
            </a:prstGeom>
            <a:solidFill>
              <a:srgbClr val="5ABB9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5" name="矩形 14"/>
            <p:cNvSpPr/>
            <p:nvPr/>
          </p:nvSpPr>
          <p:spPr bwMode="auto">
            <a:xfrm>
              <a:off x="1315773" y="1844858"/>
              <a:ext cx="2481545" cy="801314"/>
            </a:xfrm>
            <a:prstGeom prst="rect">
              <a:avLst/>
            </a:prstGeom>
            <a:solidFill>
              <a:srgbClr val="5ABB9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5" name="TextBox 18"/>
            <p:cNvSpPr txBox="1"/>
            <p:nvPr/>
          </p:nvSpPr>
          <p:spPr>
            <a:xfrm>
              <a:off x="1283966" y="2046227"/>
              <a:ext cx="2549885" cy="400110"/>
            </a:xfrm>
            <a:prstGeom prst="rect">
              <a:avLst/>
            </a:prstGeom>
            <a:noFill/>
          </p:spPr>
          <p:txBody>
            <a:bodyPr wrap="square" rtlCol="0">
              <a:spAutoFit/>
            </a:bodyPr>
            <a:lstStyle/>
            <a:p>
              <a:pPr algn="ctr"/>
              <a:r>
                <a:rPr lang="zh-CN" altLang="en-US" sz="2000" dirty="0">
                  <a:solidFill>
                    <a:schemeClr val="bg2"/>
                  </a:solidFill>
                  <a:latin typeface="印品黑体" panose="00000500000000000000" pitchFamily="2" charset="-122"/>
                  <a:ea typeface="印品黑体" panose="00000500000000000000" pitchFamily="2" charset="-122"/>
                </a:rPr>
                <a:t>建立成对比较矩阵</a:t>
              </a:r>
            </a:p>
          </p:txBody>
        </p:sp>
      </p:grpSp>
      <p:grpSp>
        <p:nvGrpSpPr>
          <p:cNvPr id="3" name="组合 2"/>
          <p:cNvGrpSpPr/>
          <p:nvPr/>
        </p:nvGrpSpPr>
        <p:grpSpPr>
          <a:xfrm>
            <a:off x="1315773" y="2934407"/>
            <a:ext cx="2788945" cy="801314"/>
            <a:chOff x="1315773" y="2934407"/>
            <a:chExt cx="2788945" cy="801314"/>
          </a:xfrm>
        </p:grpSpPr>
        <p:sp>
          <p:nvSpPr>
            <p:cNvPr id="17" name="右箭头 10"/>
            <p:cNvSpPr/>
            <p:nvPr/>
          </p:nvSpPr>
          <p:spPr bwMode="auto">
            <a:xfrm>
              <a:off x="3528654" y="3135776"/>
              <a:ext cx="576064" cy="461820"/>
            </a:xfrm>
            <a:prstGeom prst="rightArrow">
              <a:avLst/>
            </a:prstGeom>
            <a:solidFill>
              <a:srgbClr val="75627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8" name="矩形 17"/>
            <p:cNvSpPr/>
            <p:nvPr/>
          </p:nvSpPr>
          <p:spPr bwMode="auto">
            <a:xfrm>
              <a:off x="1315773" y="2934407"/>
              <a:ext cx="2481545" cy="801314"/>
            </a:xfrm>
            <a:prstGeom prst="rect">
              <a:avLst/>
            </a:prstGeom>
            <a:solidFill>
              <a:srgbClr val="756271"/>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20"/>
            <p:cNvSpPr txBox="1"/>
            <p:nvPr/>
          </p:nvSpPr>
          <p:spPr>
            <a:xfrm>
              <a:off x="1420711" y="3144256"/>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检验一致性</a:t>
              </a:r>
            </a:p>
          </p:txBody>
        </p:sp>
      </p:grpSp>
      <p:grpSp>
        <p:nvGrpSpPr>
          <p:cNvPr id="7" name="组合 6"/>
          <p:cNvGrpSpPr/>
          <p:nvPr/>
        </p:nvGrpSpPr>
        <p:grpSpPr>
          <a:xfrm>
            <a:off x="3750254" y="2934407"/>
            <a:ext cx="7852672" cy="801314"/>
            <a:chOff x="3750254" y="2934407"/>
            <a:chExt cx="7852672" cy="801314"/>
          </a:xfrm>
        </p:grpSpPr>
        <p:sp>
          <p:nvSpPr>
            <p:cNvPr id="16" name="矩形 15"/>
            <p:cNvSpPr/>
            <p:nvPr/>
          </p:nvSpPr>
          <p:spPr bwMode="auto">
            <a:xfrm>
              <a:off x="3750254" y="2934407"/>
              <a:ext cx="7852672" cy="801314"/>
            </a:xfrm>
            <a:prstGeom prst="rect">
              <a:avLst/>
            </a:prstGeom>
            <a:noFill/>
            <a:ln w="9525" cap="flat" cmpd="sng" algn="ctr">
              <a:solidFill>
                <a:srgbClr val="75627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mc:AlternateContent xmlns:mc="http://schemas.openxmlformats.org/markup-compatibility/2006" xmlns:a14="http://schemas.microsoft.com/office/drawing/2010/main">
          <mc:Choice Requires="a14">
            <p:sp>
              <p:nvSpPr>
                <p:cNvPr id="29" name="TextBox 21"/>
                <p:cNvSpPr txBox="1"/>
                <p:nvPr/>
              </p:nvSpPr>
              <p:spPr>
                <a:xfrm>
                  <a:off x="4186361" y="2981120"/>
                  <a:ext cx="7200800" cy="668645"/>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由于是人工进行两两比较，因素数量较多的情况下，不可能完全满足</a:t>
                  </a:r>
                  <a14:m>
                    <m:oMath xmlns:m="http://schemas.openxmlformats.org/officeDocument/2006/math">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m:rPr>
                              <m:sty m:val="p"/>
                            </m:rPr>
                            <a:rPr lang="en-US" altLang="zh-CN" i="1">
                              <a:solidFill>
                                <a:schemeClr val="tx1">
                                  <a:lumMod val="75000"/>
                                  <a:lumOff val="25000"/>
                                </a:schemeClr>
                              </a:solidFill>
                              <a:latin typeface="Cambria Math" panose="02040503050406030204" pitchFamily="18" charset="0"/>
                              <a:ea typeface="印品黑体" panose="00000500000000000000" pitchFamily="2" charset="-122"/>
                            </a:rPr>
                            <m:t>a</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𝑖𝑗</m:t>
                          </m:r>
                        </m:sub>
                      </m:sSub>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𝑗𝑘</m:t>
                          </m:r>
                        </m:sub>
                      </m:s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m:t>
                      </m:r>
                      <m:sSub>
                        <m:sSubPr>
                          <m:ctrlP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𝑖𝑘</m:t>
                          </m:r>
                        </m:sub>
                      </m:sSub>
                    </m:oMath>
                  </a14:m>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，实际应用时仅需要检验是否满足要求的一致性即可。</a:t>
                  </a:r>
                </a:p>
              </p:txBody>
            </p:sp>
          </mc:Choice>
          <mc:Fallback xmlns="">
            <p:sp>
              <p:nvSpPr>
                <p:cNvPr id="29" name="TextBox 21"/>
                <p:cNvSpPr txBox="1">
                  <a:spLocks noRot="1" noChangeAspect="1" noMove="1" noResize="1" noEditPoints="1" noAdjustHandles="1" noChangeArrowheads="1" noChangeShapeType="1" noTextEdit="1"/>
                </p:cNvSpPr>
                <p:nvPr/>
              </p:nvSpPr>
              <p:spPr>
                <a:xfrm>
                  <a:off x="4186361" y="2981120"/>
                  <a:ext cx="7200800" cy="668645"/>
                </a:xfrm>
                <a:prstGeom prst="rect">
                  <a:avLst/>
                </a:prstGeom>
                <a:blipFill>
                  <a:blip r:embed="rId3"/>
                  <a:stretch>
                    <a:fillRect l="-762" t="-4545" r="-677" b="-10000"/>
                  </a:stretch>
                </a:blipFill>
              </p:spPr>
              <p:txBody>
                <a:bodyPr/>
                <a:lstStyle/>
                <a:p>
                  <a:r>
                    <a:rPr lang="zh-CN" altLang="en-US">
                      <a:noFill/>
                    </a:rPr>
                    <a:t> </a:t>
                  </a:r>
                </a:p>
              </p:txBody>
            </p:sp>
          </mc:Fallback>
        </mc:AlternateContent>
      </p:grpSp>
      <p:grpSp>
        <p:nvGrpSpPr>
          <p:cNvPr id="4" name="组合 3"/>
          <p:cNvGrpSpPr/>
          <p:nvPr/>
        </p:nvGrpSpPr>
        <p:grpSpPr>
          <a:xfrm>
            <a:off x="1315773" y="4029370"/>
            <a:ext cx="2788945" cy="801314"/>
            <a:chOff x="1315773" y="4029370"/>
            <a:chExt cx="2788945" cy="801314"/>
          </a:xfrm>
        </p:grpSpPr>
        <p:sp>
          <p:nvSpPr>
            <p:cNvPr id="20" name="右箭头 13"/>
            <p:cNvSpPr/>
            <p:nvPr/>
          </p:nvSpPr>
          <p:spPr bwMode="auto">
            <a:xfrm>
              <a:off x="3528654" y="4230739"/>
              <a:ext cx="576064" cy="461820"/>
            </a:xfrm>
            <a:prstGeom prst="rightArrow">
              <a:avLst/>
            </a:prstGeom>
            <a:solidFill>
              <a:srgbClr val="EF5B4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1" name="矩形 20"/>
            <p:cNvSpPr/>
            <p:nvPr/>
          </p:nvSpPr>
          <p:spPr bwMode="auto">
            <a:xfrm>
              <a:off x="1315773" y="4029370"/>
              <a:ext cx="2481545" cy="801314"/>
            </a:xfrm>
            <a:prstGeom prst="rect">
              <a:avLst/>
            </a:prstGeom>
            <a:solidFill>
              <a:srgbClr val="EF5B4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2"/>
            <p:cNvSpPr txBox="1"/>
            <p:nvPr/>
          </p:nvSpPr>
          <p:spPr>
            <a:xfrm>
              <a:off x="1420711" y="4230739"/>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同层指标权重</a:t>
              </a:r>
            </a:p>
          </p:txBody>
        </p:sp>
      </p:grpSp>
      <p:grpSp>
        <p:nvGrpSpPr>
          <p:cNvPr id="35" name="组合 34"/>
          <p:cNvGrpSpPr/>
          <p:nvPr/>
        </p:nvGrpSpPr>
        <p:grpSpPr>
          <a:xfrm>
            <a:off x="3750254" y="4029370"/>
            <a:ext cx="7852672" cy="801314"/>
            <a:chOff x="3750254" y="4029370"/>
            <a:chExt cx="7852672" cy="801314"/>
          </a:xfrm>
        </p:grpSpPr>
        <p:sp>
          <p:nvSpPr>
            <p:cNvPr id="19" name="矩形 18"/>
            <p:cNvSpPr/>
            <p:nvPr/>
          </p:nvSpPr>
          <p:spPr bwMode="auto">
            <a:xfrm>
              <a:off x="3750254" y="4029370"/>
              <a:ext cx="7852672" cy="801314"/>
            </a:xfrm>
            <a:prstGeom prst="rect">
              <a:avLst/>
            </a:prstGeom>
            <a:noFill/>
            <a:ln w="9525" cap="flat" cmpd="sng" algn="ctr">
              <a:solidFill>
                <a:srgbClr val="EF5B4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TextBox 23"/>
            <p:cNvSpPr txBox="1"/>
            <p:nvPr/>
          </p:nvSpPr>
          <p:spPr>
            <a:xfrm>
              <a:off x="4186361" y="4076083"/>
              <a:ext cx="7200800" cy="646331"/>
            </a:xfrm>
            <a:prstGeom prst="rect">
              <a:avLst/>
            </a:prstGeom>
            <a:noFill/>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将满足一致性要求的成对比较矩阵归一化之后，按照公式计算各个指标权重。</a:t>
              </a:r>
            </a:p>
          </p:txBody>
        </p:sp>
      </p:grpSp>
      <p:grpSp>
        <p:nvGrpSpPr>
          <p:cNvPr id="5" name="组合 4"/>
          <p:cNvGrpSpPr/>
          <p:nvPr/>
        </p:nvGrpSpPr>
        <p:grpSpPr>
          <a:xfrm>
            <a:off x="1315773" y="5166655"/>
            <a:ext cx="2788945" cy="801314"/>
            <a:chOff x="1315773" y="5166655"/>
            <a:chExt cx="2788945" cy="801314"/>
          </a:xfrm>
        </p:grpSpPr>
        <p:sp>
          <p:nvSpPr>
            <p:cNvPr id="23" name="右箭头 16"/>
            <p:cNvSpPr/>
            <p:nvPr/>
          </p:nvSpPr>
          <p:spPr bwMode="auto">
            <a:xfrm>
              <a:off x="3528654" y="5368024"/>
              <a:ext cx="576064" cy="461820"/>
            </a:xfrm>
            <a:prstGeom prst="rightArrow">
              <a:avLst/>
            </a:prstGeom>
            <a:solidFill>
              <a:srgbClr val="85897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4" name="矩形 23"/>
            <p:cNvSpPr/>
            <p:nvPr/>
          </p:nvSpPr>
          <p:spPr bwMode="auto">
            <a:xfrm>
              <a:off x="1315773" y="5166655"/>
              <a:ext cx="2481545" cy="801314"/>
            </a:xfrm>
            <a:prstGeom prst="rect">
              <a:avLst/>
            </a:prstGeom>
            <a:solidFill>
              <a:srgbClr val="858976"/>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TextBox 24"/>
            <p:cNvSpPr txBox="1"/>
            <p:nvPr/>
          </p:nvSpPr>
          <p:spPr>
            <a:xfrm>
              <a:off x="1420711" y="5367570"/>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上层指标评分</a:t>
              </a:r>
            </a:p>
          </p:txBody>
        </p:sp>
      </p:grpSp>
      <p:grpSp>
        <p:nvGrpSpPr>
          <p:cNvPr id="36" name="组合 35"/>
          <p:cNvGrpSpPr/>
          <p:nvPr/>
        </p:nvGrpSpPr>
        <p:grpSpPr>
          <a:xfrm>
            <a:off x="3750254" y="5166655"/>
            <a:ext cx="7852672" cy="801314"/>
            <a:chOff x="3750254" y="5166655"/>
            <a:chExt cx="7852672" cy="801314"/>
          </a:xfrm>
        </p:grpSpPr>
        <p:sp>
          <p:nvSpPr>
            <p:cNvPr id="22" name="矩形 21"/>
            <p:cNvSpPr/>
            <p:nvPr/>
          </p:nvSpPr>
          <p:spPr bwMode="auto">
            <a:xfrm>
              <a:off x="3750254" y="5166655"/>
              <a:ext cx="7852672" cy="801314"/>
            </a:xfrm>
            <a:prstGeom prst="rect">
              <a:avLst/>
            </a:prstGeom>
            <a:noFill/>
            <a:ln w="9525" cap="flat" cmpd="sng" algn="ctr">
              <a:solidFill>
                <a:srgbClr val="858976"/>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3" name="TextBox 25"/>
            <p:cNvSpPr txBox="1"/>
            <p:nvPr/>
          </p:nvSpPr>
          <p:spPr>
            <a:xfrm>
              <a:off x="4186361" y="5208977"/>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按照各个指标的评价标准进行打分，结合之前获得的指标权重，汇总得到描述上层指标风险大小的评估结果。</a:t>
              </a:r>
            </a:p>
          </p:txBody>
        </p:sp>
      </p:grpSp>
      <p:sp>
        <p:nvSpPr>
          <p:cNvPr id="34" name="TextBox 42"/>
          <p:cNvSpPr txBox="1"/>
          <p:nvPr/>
        </p:nvSpPr>
        <p:spPr>
          <a:xfrm>
            <a:off x="1568394" y="310558"/>
            <a:ext cx="605160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3.2.2 </a:t>
            </a:r>
            <a:r>
              <a:rPr lang="zh-CN" altLang="en-US" b="0" dirty="0">
                <a:solidFill>
                  <a:srgbClr val="756271"/>
                </a:solidFill>
                <a:latin typeface="印品黑体" panose="00000500000000000000" pitchFamily="2" charset="-122"/>
                <a:ea typeface="印品黑体" panose="00000500000000000000" pitchFamily="2" charset="-122"/>
              </a:rPr>
              <a:t>风险指标评估方法</a:t>
            </a:r>
            <a:r>
              <a:rPr lang="en-US" altLang="zh-CN" b="0" dirty="0">
                <a:solidFill>
                  <a:srgbClr val="756271"/>
                </a:solidFill>
                <a:latin typeface="印品黑体" panose="00000500000000000000" pitchFamily="2" charset="-122"/>
                <a:ea typeface="印品黑体" panose="00000500000000000000" pitchFamily="2" charset="-122"/>
              </a:rPr>
              <a:t>---</a:t>
            </a:r>
            <a:r>
              <a:rPr lang="zh-CN" altLang="en-US" b="0" dirty="0">
                <a:solidFill>
                  <a:srgbClr val="756271"/>
                </a:solidFill>
                <a:latin typeface="印品黑体" panose="00000500000000000000" pitchFamily="2" charset="-122"/>
                <a:ea typeface="印品黑体" panose="00000500000000000000" pitchFamily="2" charset="-122"/>
              </a:rPr>
              <a:t>层次分析法</a:t>
            </a:r>
          </a:p>
        </p:txBody>
      </p:sp>
      <p:sp>
        <p:nvSpPr>
          <p:cNvPr id="44" name="文本框 43">
            <a:extLst>
              <a:ext uri="{FF2B5EF4-FFF2-40B4-BE49-F238E27FC236}">
                <a16:creationId xmlns:a16="http://schemas.microsoft.com/office/drawing/2014/main" id="{1B83066B-0936-4F70-AA81-3B9C96ED892F}"/>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P53</a:t>
            </a:r>
            <a:endParaRPr lang="zh-CN" altLang="en-US" sz="3200" dirty="0">
              <a:ea typeface="印品黑体" panose="00000500000000000000"/>
            </a:endParaRPr>
          </a:p>
        </p:txBody>
      </p:sp>
      <p:sp>
        <p:nvSpPr>
          <p:cNvPr id="37" name="箭头: 下 36">
            <a:extLst>
              <a:ext uri="{FF2B5EF4-FFF2-40B4-BE49-F238E27FC236}">
                <a16:creationId xmlns:a16="http://schemas.microsoft.com/office/drawing/2014/main" id="{E82A70B5-F8A5-4802-8D9A-36A9A41B26FA}"/>
              </a:ext>
            </a:extLst>
          </p:cNvPr>
          <p:cNvSpPr/>
          <p:nvPr/>
        </p:nvSpPr>
        <p:spPr>
          <a:xfrm>
            <a:off x="462610" y="2000536"/>
            <a:ext cx="466172" cy="3921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59195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85820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232965"/>
            <a:ext cx="4179684" cy="1754326"/>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本文评估了集团在役</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多艘船舶，由于集团并没有类似船舶评估系统，所以暂时没有进行同类型模型比较。</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从图中可以看出，本文的船舶评估模块评分集中在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分之间，属于良好档次，高分档和低分档船舶数量较少。</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3.2.3 </a:t>
            </a:r>
            <a:r>
              <a:rPr lang="zh-CN" altLang="en-US" b="0" dirty="0">
                <a:solidFill>
                  <a:srgbClr val="756271"/>
                </a:solidFill>
                <a:latin typeface="印品黑体" panose="00000500000000000000" pitchFamily="2" charset="-122"/>
                <a:ea typeface="印品黑体" panose="00000500000000000000" pitchFamily="2" charset="-122"/>
              </a:rPr>
              <a:t>船舶自身风险评估结果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8"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本文船舶因素评估结果分布图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25" name="文本框 24">
            <a:extLst>
              <a:ext uri="{FF2B5EF4-FFF2-40B4-BE49-F238E27FC236}">
                <a16:creationId xmlns:a16="http://schemas.microsoft.com/office/drawing/2014/main" id="{A5D363C7-1B84-4D2A-9E49-B88305CC993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P56</a:t>
            </a:r>
            <a:endParaRPr lang="zh-CN" altLang="en-US" sz="3200" dirty="0">
              <a:ea typeface="印品黑体" panose="00000500000000000000"/>
            </a:endParaRPr>
          </a:p>
        </p:txBody>
      </p:sp>
    </p:spTree>
    <p:extLst>
      <p:ext uri="{BB962C8B-B14F-4D97-AF65-F5344CB8AC3E}">
        <p14:creationId xmlns:p14="http://schemas.microsoft.com/office/powerpoint/2010/main" val="38946470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D859C323-651D-43A4-B470-77AC28926FB4}"/>
              </a:ext>
            </a:extLst>
          </p:cNvPr>
          <p:cNvSpPr/>
          <p:nvPr/>
        </p:nvSpPr>
        <p:spPr bwMode="auto">
          <a:xfrm>
            <a:off x="1245265" y="4812038"/>
            <a:ext cx="9844342" cy="1905789"/>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9" name="文本框 6"/>
          <p:cNvSpPr txBox="1">
            <a:spLocks noChangeArrowheads="1"/>
          </p:cNvSpPr>
          <p:nvPr/>
        </p:nvSpPr>
        <p:spPr bwMode="auto">
          <a:xfrm>
            <a:off x="1059131" y="834980"/>
            <a:ext cx="189507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3" name="TextBox 42"/>
          <p:cNvSpPr txBox="1"/>
          <p:nvPr/>
        </p:nvSpPr>
        <p:spPr>
          <a:xfrm>
            <a:off x="1245266" y="325272"/>
            <a:ext cx="382344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3.2.4 </a:t>
            </a:r>
            <a:r>
              <a:rPr lang="zh-CN" altLang="en-US" b="0" dirty="0">
                <a:solidFill>
                  <a:srgbClr val="756271"/>
                </a:solidFill>
                <a:latin typeface="印品黑体" panose="00000500000000000000" pitchFamily="2" charset="-122"/>
                <a:ea typeface="印品黑体" panose="00000500000000000000" pitchFamily="2" charset="-122"/>
              </a:rPr>
              <a:t>船员风险评估结果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554" y="1345937"/>
            <a:ext cx="5753635" cy="3343769"/>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7994769" y="1434967"/>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a:t>
            </a:r>
            <a:r>
              <a:rPr lang="zh-CN" altLang="en-US" dirty="0">
                <a:solidFill>
                  <a:schemeClr val="tx1">
                    <a:lumMod val="75000"/>
                    <a:lumOff val="25000"/>
                  </a:schemeClr>
                </a:solidFill>
                <a:ea typeface="印品黑体" panose="00000500000000000000" pitchFamily="2" charset="-122"/>
              </a:rPr>
              <a:t>船员</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pic>
        <p:nvPicPr>
          <p:cNvPr id="6" name="图片 5">
            <a:extLst>
              <a:ext uri="{FF2B5EF4-FFF2-40B4-BE49-F238E27FC236}">
                <a16:creationId xmlns:a16="http://schemas.microsoft.com/office/drawing/2014/main" id="{E87DAF52-154B-497E-8383-5E1BEB11F8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66" y="1442542"/>
            <a:ext cx="6239346" cy="3165707"/>
          </a:xfrm>
          <a:prstGeom prst="rect">
            <a:avLst/>
          </a:prstGeom>
        </p:spPr>
      </p:pic>
      <p:sp>
        <p:nvSpPr>
          <p:cNvPr id="21" name="文本框 20">
            <a:extLst>
              <a:ext uri="{FF2B5EF4-FFF2-40B4-BE49-F238E27FC236}">
                <a16:creationId xmlns:a16="http://schemas.microsoft.com/office/drawing/2014/main" id="{4F7EB6AE-5BA3-47BE-8BC0-DC8FA5EBE9DA}"/>
              </a:ext>
            </a:extLst>
          </p:cNvPr>
          <p:cNvSpPr txBox="1"/>
          <p:nvPr/>
        </p:nvSpPr>
        <p:spPr>
          <a:xfrm>
            <a:off x="1869976" y="1434967"/>
            <a:ext cx="3647152" cy="369332"/>
          </a:xfrm>
          <a:prstGeom prst="rect">
            <a:avLst/>
          </a:prstGeom>
          <a:noFill/>
        </p:spPr>
        <p:txBody>
          <a:bodyPr wrap="none" rtlCol="0">
            <a:spAutoFit/>
          </a:bodyPr>
          <a:lstStyle/>
          <a:p>
            <a:r>
              <a:rPr lang="zh-CN" altLang="en-US" dirty="0">
                <a:solidFill>
                  <a:schemeClr val="tx1">
                    <a:lumMod val="75000"/>
                    <a:lumOff val="25000"/>
                  </a:schemeClr>
                </a:solidFill>
                <a:ea typeface="印品黑体" panose="00000500000000000000" pitchFamily="2" charset="-122"/>
              </a:rPr>
              <a:t>集团船员考核系统</a:t>
            </a:r>
            <a:r>
              <a:rPr lang="zh-CN" altLang="zh-CN" dirty="0">
                <a:solidFill>
                  <a:schemeClr val="tx1">
                    <a:lumMod val="75000"/>
                    <a:lumOff val="25000"/>
                  </a:schemeClr>
                </a:solidFill>
                <a:ea typeface="印品黑体" panose="00000500000000000000" pitchFamily="2" charset="-122"/>
              </a:rPr>
              <a:t>评估结果分布图</a:t>
            </a:r>
            <a:endParaRPr lang="zh-CN" altLang="en-US" dirty="0">
              <a:solidFill>
                <a:schemeClr val="tx1">
                  <a:lumMod val="75000"/>
                  <a:lumOff val="25000"/>
                </a:schemeClr>
              </a:solidFill>
              <a:ea typeface="印品黑体" panose="00000500000000000000" pitchFamily="2" charset="-122"/>
            </a:endParaRPr>
          </a:p>
        </p:txBody>
      </p:sp>
      <p:grpSp>
        <p:nvGrpSpPr>
          <p:cNvPr id="25" name="组合 24">
            <a:extLst>
              <a:ext uri="{FF2B5EF4-FFF2-40B4-BE49-F238E27FC236}">
                <a16:creationId xmlns:a16="http://schemas.microsoft.com/office/drawing/2014/main" id="{849F32BF-F680-43CC-B91E-DAF1616D06A9}"/>
              </a:ext>
            </a:extLst>
          </p:cNvPr>
          <p:cNvGrpSpPr/>
          <p:nvPr/>
        </p:nvGrpSpPr>
        <p:grpSpPr>
          <a:xfrm rot="16200000">
            <a:off x="275271" y="5376234"/>
            <a:ext cx="2173274" cy="800219"/>
            <a:chOff x="6647444" y="1827568"/>
            <a:chExt cx="4200402" cy="879213"/>
          </a:xfrm>
        </p:grpSpPr>
        <p:sp>
          <p:nvSpPr>
            <p:cNvPr id="26" name="Freeform 6">
              <a:extLst>
                <a:ext uri="{FF2B5EF4-FFF2-40B4-BE49-F238E27FC236}">
                  <a16:creationId xmlns:a16="http://schemas.microsoft.com/office/drawing/2014/main" id="{5DEDC28F-A693-462F-938D-756C6AEA76FC}"/>
                </a:ext>
              </a:extLst>
            </p:cNvPr>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28" name="Freeform 7">
              <a:extLst>
                <a:ext uri="{FF2B5EF4-FFF2-40B4-BE49-F238E27FC236}">
                  <a16:creationId xmlns:a16="http://schemas.microsoft.com/office/drawing/2014/main" id="{9EAF6E01-9A79-4AAD-ADC5-9E04DC1CFC86}"/>
                </a:ext>
              </a:extLst>
            </p:cNvPr>
            <p:cNvSpPr/>
            <p:nvPr/>
          </p:nvSpPr>
          <p:spPr bwMode="auto">
            <a:xfrm>
              <a:off x="6927991" y="1827570"/>
              <a:ext cx="3652018" cy="879211"/>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dirty="0">
                <a:latin typeface="印品黑体" panose="00000500000000000000" pitchFamily="2" charset="-122"/>
                <a:ea typeface="印品黑体" panose="00000500000000000000" pitchFamily="2" charset="-122"/>
              </a:endParaRPr>
            </a:p>
          </p:txBody>
        </p:sp>
      </p:grpSp>
      <p:sp>
        <p:nvSpPr>
          <p:cNvPr id="8" name="文本框 7">
            <a:extLst>
              <a:ext uri="{FF2B5EF4-FFF2-40B4-BE49-F238E27FC236}">
                <a16:creationId xmlns:a16="http://schemas.microsoft.com/office/drawing/2014/main" id="{D777F491-3FE3-4CB0-9B46-48FE2F256BA2}"/>
              </a:ext>
            </a:extLst>
          </p:cNvPr>
          <p:cNvSpPr txBox="1"/>
          <p:nvPr/>
        </p:nvSpPr>
        <p:spPr>
          <a:xfrm>
            <a:off x="923767" y="5542222"/>
            <a:ext cx="800219" cy="461665"/>
          </a:xfrm>
          <a:prstGeom prst="rect">
            <a:avLst/>
          </a:prstGeom>
          <a:noFill/>
        </p:spPr>
        <p:txBody>
          <a:bodyPr wrap="none" rtlCol="0">
            <a:spAutoFit/>
          </a:bodyPr>
          <a:lstStyle/>
          <a:p>
            <a:r>
              <a:rPr lang="zh-CN" altLang="en-US" sz="2400" b="1" dirty="0">
                <a:solidFill>
                  <a:schemeClr val="bg1"/>
                </a:solidFill>
                <a:ea typeface="印品黑体" panose="00000500000000000000"/>
              </a:rPr>
              <a:t>分析</a:t>
            </a:r>
          </a:p>
        </p:txBody>
      </p:sp>
      <p:sp>
        <p:nvSpPr>
          <p:cNvPr id="31" name="TextBox 15">
            <a:extLst>
              <a:ext uri="{FF2B5EF4-FFF2-40B4-BE49-F238E27FC236}">
                <a16:creationId xmlns:a16="http://schemas.microsoft.com/office/drawing/2014/main" id="{AD073686-488C-49A9-A33D-70263AA490D2}"/>
              </a:ext>
            </a:extLst>
          </p:cNvPr>
          <p:cNvSpPr txBox="1"/>
          <p:nvPr/>
        </p:nvSpPr>
        <p:spPr>
          <a:xfrm>
            <a:off x="1996049" y="5164767"/>
            <a:ext cx="8952899" cy="1200329"/>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集团现行船员考核系统评分普遍在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88</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分以上，可能是由于评价标准较为模糊、宽松，并且评价过程依赖人工操作，评价者往往会碍于情面不会给出中低分。</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而本文的船员评估模块，船员评分集中分布在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78-92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分之间，良好档次占多数，高分段船员和低分段船员数量较少。</a:t>
            </a:r>
          </a:p>
        </p:txBody>
      </p:sp>
      <p:sp>
        <p:nvSpPr>
          <p:cNvPr id="32" name="文本框 31">
            <a:extLst>
              <a:ext uri="{FF2B5EF4-FFF2-40B4-BE49-F238E27FC236}">
                <a16:creationId xmlns:a16="http://schemas.microsoft.com/office/drawing/2014/main" id="{0B80D078-826D-4101-A9EA-88F84F43C3C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P58</a:t>
            </a:r>
            <a:endParaRPr lang="zh-CN" altLang="en-US" sz="3200" dirty="0">
              <a:ea typeface="印品黑体" panose="00000500000000000000"/>
            </a:endParaRPr>
          </a:p>
        </p:txBody>
      </p:sp>
    </p:spTree>
    <p:extLst>
      <p:ext uri="{BB962C8B-B14F-4D97-AF65-F5344CB8AC3E}">
        <p14:creationId xmlns:p14="http://schemas.microsoft.com/office/powerpoint/2010/main" val="413493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randombar(horizontal)">
                                      <p:cBhvr>
                                        <p:cTn id="11" dur="500"/>
                                        <p:tgtEl>
                                          <p:spTgt spid="3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up)">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324159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477050"/>
            <a:ext cx="4179684" cy="923330"/>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船管公司评估结果分布在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分，占比最多的是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75-80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分，相较于船舶和船员评分，整体评分偏低一些。</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3.2.5 </a:t>
            </a:r>
            <a:r>
              <a:rPr lang="zh-CN" altLang="en-US" b="0" dirty="0">
                <a:solidFill>
                  <a:srgbClr val="756271"/>
                </a:solidFill>
                <a:latin typeface="印品黑体" panose="00000500000000000000" pitchFamily="2" charset="-122"/>
                <a:ea typeface="印品黑体" panose="00000500000000000000" pitchFamily="2" charset="-122"/>
              </a:rPr>
              <a:t>船管公司风险评估结果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7"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a:t>
            </a:r>
            <a:r>
              <a:rPr lang="zh-CN" altLang="en-US" dirty="0">
                <a:solidFill>
                  <a:schemeClr val="tx1">
                    <a:lumMod val="75000"/>
                    <a:lumOff val="25000"/>
                  </a:schemeClr>
                </a:solidFill>
                <a:ea typeface="印品黑体" panose="00000500000000000000" pitchFamily="2" charset="-122"/>
              </a:rPr>
              <a:t>管</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17" name="文本框 16">
            <a:extLst>
              <a:ext uri="{FF2B5EF4-FFF2-40B4-BE49-F238E27FC236}">
                <a16:creationId xmlns:a16="http://schemas.microsoft.com/office/drawing/2014/main" id="{FC084F43-CD20-46FC-B17E-746009ACEFB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P60</a:t>
            </a:r>
            <a:endParaRPr lang="zh-CN" altLang="en-US" sz="3200" dirty="0">
              <a:ea typeface="印品黑体" panose="00000500000000000000"/>
            </a:endParaRPr>
          </a:p>
        </p:txBody>
      </p:sp>
    </p:spTree>
    <p:extLst>
      <p:ext uri="{BB962C8B-B14F-4D97-AF65-F5344CB8AC3E}">
        <p14:creationId xmlns:p14="http://schemas.microsoft.com/office/powerpoint/2010/main" val="3421127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99633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 Environment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6"/>
          <p:cNvSpPr txBox="1"/>
          <p:nvPr/>
        </p:nvSpPr>
        <p:spPr>
          <a:xfrm>
            <a:off x="5100448" y="2033145"/>
            <a:ext cx="5941392" cy="399981"/>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dirty="0">
                <a:latin typeface="印品黑体" panose="00000500000000000000" pitchFamily="2" charset="-122"/>
                <a:ea typeface="印品黑体" panose="00000500000000000000" pitchFamily="2" charset="-122"/>
              </a:rPr>
              <a:t>航行环境风险</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港口</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航线固定性</a:t>
            </a:r>
            <a:endParaRPr lang="en-US" altLang="zh-CN" sz="1999" dirty="0">
              <a:latin typeface="印品黑体" panose="00000500000000000000" pitchFamily="2" charset="-122"/>
              <a:ea typeface="印品黑体" panose="00000500000000000000" pitchFamily="2" charset="-122"/>
            </a:endParaRPr>
          </a:p>
        </p:txBody>
      </p:sp>
      <p:sp>
        <p:nvSpPr>
          <p:cNvPr id="10" name="TextBox 7"/>
          <p:cNvSpPr txBox="1"/>
          <p:nvPr/>
        </p:nvSpPr>
        <p:spPr>
          <a:xfrm>
            <a:off x="5100448" y="2802068"/>
            <a:ext cx="6096000" cy="1630575"/>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b="1" dirty="0">
                <a:latin typeface="印品黑体" panose="00000500000000000000" pitchFamily="2" charset="-122"/>
                <a:ea typeface="印品黑体" panose="00000500000000000000" pitchFamily="2" charset="-122"/>
              </a:rPr>
              <a:t>降级方案</a:t>
            </a:r>
            <a:r>
              <a:rPr lang="zh-CN" altLang="en-US" sz="1999" dirty="0">
                <a:latin typeface="印品黑体" panose="00000500000000000000" pitchFamily="2" charset="-122"/>
                <a:ea typeface="印品黑体" panose="00000500000000000000" pitchFamily="2" charset="-122"/>
              </a:rPr>
              <a:t>：</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1.</a:t>
            </a:r>
            <a:r>
              <a:rPr lang="zh-CN" altLang="en-US" sz="1999" dirty="0">
                <a:latin typeface="印品黑体" panose="00000500000000000000" pitchFamily="2" charset="-122"/>
                <a:ea typeface="印品黑体" panose="00000500000000000000" pitchFamily="2" charset="-122"/>
              </a:rPr>
              <a:t>采用航线事故率和是否经过危险区域评估航线风险；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2.</a:t>
            </a:r>
            <a:r>
              <a:rPr lang="zh-CN" altLang="en-US" sz="1999" dirty="0">
                <a:latin typeface="印品黑体" panose="00000500000000000000" pitchFamily="2" charset="-122"/>
                <a:ea typeface="印品黑体" panose="00000500000000000000" pitchFamily="2" charset="-122"/>
              </a:rPr>
              <a:t>采用港口事故率评价港口风险；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3.</a:t>
            </a:r>
            <a:r>
              <a:rPr lang="zh-CN" altLang="en-US" sz="1999" dirty="0">
                <a:latin typeface="印品黑体" panose="00000500000000000000" pitchFamily="2" charset="-122"/>
                <a:ea typeface="印品黑体" panose="00000500000000000000" pitchFamily="2" charset="-122"/>
              </a:rPr>
              <a:t>航线是否固定需要咨询各条船舶管理人员，粗略评估情况下也可以根据船舶类型判断。</a:t>
            </a:r>
            <a:endParaRPr lang="en-US" altLang="zh-CN" sz="1999" dirty="0">
              <a:latin typeface="印品黑体" panose="00000500000000000000" pitchFamily="2" charset="-122"/>
              <a:ea typeface="印品黑体" panose="00000500000000000000" pitchFamily="2" charset="-122"/>
            </a:endParaRPr>
          </a:p>
        </p:txBody>
      </p:sp>
      <p:sp>
        <p:nvSpPr>
          <p:cNvPr id="25" name="Freeform 5"/>
          <p:cNvSpPr>
            <a:spLocks noEditPoints="1"/>
          </p:cNvSpPr>
          <p:nvPr/>
        </p:nvSpPr>
        <p:spPr bwMode="auto">
          <a:xfrm rot="925172">
            <a:off x="-245970" y="1803087"/>
            <a:ext cx="4351968" cy="4356426"/>
          </a:xfrm>
          <a:custGeom>
            <a:avLst/>
            <a:gdLst>
              <a:gd name="T0" fmla="*/ 50 w 4280"/>
              <a:gd name="T1" fmla="*/ 3831 h 4280"/>
              <a:gd name="T2" fmla="*/ 59 w 4280"/>
              <a:gd name="T3" fmla="*/ 4021 h 4280"/>
              <a:gd name="T4" fmla="*/ 259 w 4280"/>
              <a:gd name="T5" fmla="*/ 4221 h 4280"/>
              <a:gd name="T6" fmla="*/ 449 w 4280"/>
              <a:gd name="T7" fmla="*/ 4230 h 4280"/>
              <a:gd name="T8" fmla="*/ 1047 w 4280"/>
              <a:gd name="T9" fmla="*/ 3632 h 4280"/>
              <a:gd name="T10" fmla="*/ 1038 w 4280"/>
              <a:gd name="T11" fmla="*/ 3443 h 4280"/>
              <a:gd name="T12" fmla="*/ 837 w 4280"/>
              <a:gd name="T13" fmla="*/ 3242 h 4280"/>
              <a:gd name="T14" fmla="*/ 648 w 4280"/>
              <a:gd name="T15" fmla="*/ 3233 h 4280"/>
              <a:gd name="T16" fmla="*/ 50 w 4280"/>
              <a:gd name="T17" fmla="*/ 3831 h 4280"/>
              <a:gd name="T18" fmla="*/ 2717 w 4280"/>
              <a:gd name="T19" fmla="*/ 3126 h 4280"/>
              <a:gd name="T20" fmla="*/ 3822 w 4280"/>
              <a:gd name="T21" fmla="*/ 2669 h 4280"/>
              <a:gd name="T22" fmla="*/ 4280 w 4280"/>
              <a:gd name="T23" fmla="*/ 1563 h 4280"/>
              <a:gd name="T24" fmla="*/ 3822 w 4280"/>
              <a:gd name="T25" fmla="*/ 458 h 4280"/>
              <a:gd name="T26" fmla="*/ 2717 w 4280"/>
              <a:gd name="T27" fmla="*/ 0 h 4280"/>
              <a:gd name="T28" fmla="*/ 1611 w 4280"/>
              <a:gd name="T29" fmla="*/ 458 h 4280"/>
              <a:gd name="T30" fmla="*/ 1417 w 4280"/>
              <a:gd name="T31" fmla="*/ 2431 h 4280"/>
              <a:gd name="T32" fmla="*/ 1369 w 4280"/>
              <a:gd name="T33" fmla="*/ 2462 h 4280"/>
              <a:gd name="T34" fmla="*/ 1360 w 4280"/>
              <a:gd name="T35" fmla="*/ 2472 h 4280"/>
              <a:gd name="T36" fmla="*/ 1360 w 4280"/>
              <a:gd name="T37" fmla="*/ 2670 h 4280"/>
              <a:gd name="T38" fmla="*/ 1610 w 4280"/>
              <a:gd name="T39" fmla="*/ 2920 h 4280"/>
              <a:gd name="T40" fmla="*/ 1808 w 4280"/>
              <a:gd name="T41" fmla="*/ 2920 h 4280"/>
              <a:gd name="T42" fmla="*/ 1818 w 4280"/>
              <a:gd name="T43" fmla="*/ 2911 h 4280"/>
              <a:gd name="T44" fmla="*/ 1849 w 4280"/>
              <a:gd name="T45" fmla="*/ 2864 h 4280"/>
              <a:gd name="T46" fmla="*/ 2717 w 4280"/>
              <a:gd name="T47" fmla="*/ 3126 h 4280"/>
              <a:gd name="T48" fmla="*/ 2717 w 4280"/>
              <a:gd name="T49" fmla="*/ 291 h 4280"/>
              <a:gd name="T50" fmla="*/ 3617 w 4280"/>
              <a:gd name="T51" fmla="*/ 663 h 4280"/>
              <a:gd name="T52" fmla="*/ 3989 w 4280"/>
              <a:gd name="T53" fmla="*/ 1563 h 4280"/>
              <a:gd name="T54" fmla="*/ 3617 w 4280"/>
              <a:gd name="T55" fmla="*/ 2463 h 4280"/>
              <a:gd name="T56" fmla="*/ 2717 w 4280"/>
              <a:gd name="T57" fmla="*/ 2836 h 4280"/>
              <a:gd name="T58" fmla="*/ 1817 w 4280"/>
              <a:gd name="T59" fmla="*/ 2463 h 4280"/>
              <a:gd name="T60" fmla="*/ 1817 w 4280"/>
              <a:gd name="T61" fmla="*/ 663 h 4280"/>
              <a:gd name="T62" fmla="*/ 2717 w 4280"/>
              <a:gd name="T63" fmla="*/ 291 h 4280"/>
              <a:gd name="T64" fmla="*/ 1036 w 4280"/>
              <a:gd name="T65" fmla="*/ 2894 h 4280"/>
              <a:gd name="T66" fmla="*/ 1036 w 4280"/>
              <a:gd name="T67" fmla="*/ 3244 h 4280"/>
              <a:gd name="T68" fmla="*/ 1386 w 4280"/>
              <a:gd name="T69" fmla="*/ 3244 h 4280"/>
              <a:gd name="T70" fmla="*/ 1386 w 4280"/>
              <a:gd name="T71" fmla="*/ 2894 h 4280"/>
              <a:gd name="T72" fmla="*/ 1036 w 4280"/>
              <a:gd name="T73" fmla="*/ 2894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0" h="4280">
                <a:moveTo>
                  <a:pt x="50" y="3831"/>
                </a:moveTo>
                <a:cubicBezTo>
                  <a:pt x="0" y="3881"/>
                  <a:pt x="4" y="3966"/>
                  <a:pt x="59" y="4021"/>
                </a:cubicBezTo>
                <a:lnTo>
                  <a:pt x="259" y="4221"/>
                </a:lnTo>
                <a:cubicBezTo>
                  <a:pt x="314" y="4276"/>
                  <a:pt x="399" y="4280"/>
                  <a:pt x="449" y="4230"/>
                </a:cubicBezTo>
                <a:lnTo>
                  <a:pt x="1047" y="3632"/>
                </a:lnTo>
                <a:cubicBezTo>
                  <a:pt x="1096" y="3583"/>
                  <a:pt x="1092" y="3498"/>
                  <a:pt x="1038" y="3443"/>
                </a:cubicBezTo>
                <a:lnTo>
                  <a:pt x="837" y="3242"/>
                </a:lnTo>
                <a:cubicBezTo>
                  <a:pt x="782" y="3188"/>
                  <a:pt x="697" y="3184"/>
                  <a:pt x="648" y="3233"/>
                </a:cubicBezTo>
                <a:lnTo>
                  <a:pt x="50" y="3831"/>
                </a:lnTo>
                <a:close/>
                <a:moveTo>
                  <a:pt x="2717" y="3126"/>
                </a:moveTo>
                <a:cubicBezTo>
                  <a:pt x="3134" y="3126"/>
                  <a:pt x="3527" y="2964"/>
                  <a:pt x="3822" y="2669"/>
                </a:cubicBezTo>
                <a:cubicBezTo>
                  <a:pt x="4117" y="2373"/>
                  <a:pt x="4280" y="1981"/>
                  <a:pt x="4280" y="1563"/>
                </a:cubicBezTo>
                <a:cubicBezTo>
                  <a:pt x="4280" y="1146"/>
                  <a:pt x="4117" y="753"/>
                  <a:pt x="3822" y="458"/>
                </a:cubicBezTo>
                <a:cubicBezTo>
                  <a:pt x="3527" y="163"/>
                  <a:pt x="3134" y="0"/>
                  <a:pt x="2717" y="0"/>
                </a:cubicBezTo>
                <a:cubicBezTo>
                  <a:pt x="2299" y="0"/>
                  <a:pt x="1907" y="163"/>
                  <a:pt x="1611" y="458"/>
                </a:cubicBezTo>
                <a:cubicBezTo>
                  <a:pt x="1076" y="993"/>
                  <a:pt x="1011" y="1824"/>
                  <a:pt x="1417" y="2431"/>
                </a:cubicBezTo>
                <a:cubicBezTo>
                  <a:pt x="1399" y="2438"/>
                  <a:pt x="1383" y="2448"/>
                  <a:pt x="1369" y="2462"/>
                </a:cubicBezTo>
                <a:lnTo>
                  <a:pt x="1360" y="2472"/>
                </a:lnTo>
                <a:cubicBezTo>
                  <a:pt x="1305" y="2526"/>
                  <a:pt x="1305" y="2615"/>
                  <a:pt x="1360" y="2670"/>
                </a:cubicBezTo>
                <a:lnTo>
                  <a:pt x="1610" y="2920"/>
                </a:lnTo>
                <a:cubicBezTo>
                  <a:pt x="1665" y="2975"/>
                  <a:pt x="1754" y="2975"/>
                  <a:pt x="1808" y="2920"/>
                </a:cubicBezTo>
                <a:lnTo>
                  <a:pt x="1818" y="2911"/>
                </a:lnTo>
                <a:cubicBezTo>
                  <a:pt x="1832" y="2897"/>
                  <a:pt x="1842" y="2881"/>
                  <a:pt x="1849" y="2864"/>
                </a:cubicBezTo>
                <a:cubicBezTo>
                  <a:pt x="2104" y="3035"/>
                  <a:pt x="2403" y="3126"/>
                  <a:pt x="2717" y="3126"/>
                </a:cubicBezTo>
                <a:close/>
                <a:moveTo>
                  <a:pt x="2717" y="291"/>
                </a:moveTo>
                <a:cubicBezTo>
                  <a:pt x="3057" y="291"/>
                  <a:pt x="3376" y="423"/>
                  <a:pt x="3617" y="663"/>
                </a:cubicBezTo>
                <a:cubicBezTo>
                  <a:pt x="3857" y="904"/>
                  <a:pt x="3989" y="1223"/>
                  <a:pt x="3989" y="1563"/>
                </a:cubicBezTo>
                <a:cubicBezTo>
                  <a:pt x="3989" y="1903"/>
                  <a:pt x="3857" y="2223"/>
                  <a:pt x="3617" y="2463"/>
                </a:cubicBezTo>
                <a:cubicBezTo>
                  <a:pt x="3376" y="2703"/>
                  <a:pt x="3057" y="2836"/>
                  <a:pt x="2717" y="2836"/>
                </a:cubicBezTo>
                <a:cubicBezTo>
                  <a:pt x="2377" y="2836"/>
                  <a:pt x="2057" y="2703"/>
                  <a:pt x="1817" y="2463"/>
                </a:cubicBezTo>
                <a:cubicBezTo>
                  <a:pt x="1321" y="1967"/>
                  <a:pt x="1321" y="1160"/>
                  <a:pt x="1817" y="663"/>
                </a:cubicBezTo>
                <a:cubicBezTo>
                  <a:pt x="2057" y="423"/>
                  <a:pt x="2377" y="291"/>
                  <a:pt x="2717" y="291"/>
                </a:cubicBezTo>
                <a:close/>
                <a:moveTo>
                  <a:pt x="1036" y="2894"/>
                </a:moveTo>
                <a:cubicBezTo>
                  <a:pt x="940" y="2991"/>
                  <a:pt x="940" y="3147"/>
                  <a:pt x="1036" y="3244"/>
                </a:cubicBezTo>
                <a:cubicBezTo>
                  <a:pt x="1133" y="3340"/>
                  <a:pt x="1289" y="3340"/>
                  <a:pt x="1386" y="3244"/>
                </a:cubicBezTo>
                <a:cubicBezTo>
                  <a:pt x="1482" y="3147"/>
                  <a:pt x="1482" y="2991"/>
                  <a:pt x="1386" y="2894"/>
                </a:cubicBezTo>
                <a:cubicBezTo>
                  <a:pt x="1289" y="2798"/>
                  <a:pt x="1133" y="2798"/>
                  <a:pt x="1036" y="2894"/>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392" tIns="45696" rIns="91392" bIns="45696" numCol="1" anchor="t" anchorCtr="0" compatLnSpc="1"/>
          <a:lstStyle/>
          <a:p>
            <a:endParaRPr lang="zh-CN" altLang="en-US" sz="1799">
              <a:latin typeface="印品黑体" panose="00000500000000000000" pitchFamily="2" charset="-122"/>
              <a:ea typeface="印品黑体" panose="00000500000000000000" pitchFamily="2" charset="-122"/>
            </a:endParaRPr>
          </a:p>
        </p:txBody>
      </p:sp>
      <p:sp>
        <p:nvSpPr>
          <p:cNvPr id="26" name="Freeform 26"/>
          <p:cNvSpPr>
            <a:spLocks noEditPoints="1"/>
          </p:cNvSpPr>
          <p:nvPr/>
        </p:nvSpPr>
        <p:spPr bwMode="auto">
          <a:xfrm>
            <a:off x="1878166" y="2752885"/>
            <a:ext cx="1632150" cy="1515569"/>
          </a:xfrm>
          <a:custGeom>
            <a:avLst/>
            <a:gdLst>
              <a:gd name="T0" fmla="*/ 373 w 678"/>
              <a:gd name="T1" fmla="*/ 551 h 630"/>
              <a:gd name="T2" fmla="*/ 280 w 678"/>
              <a:gd name="T3" fmla="*/ 593 h 630"/>
              <a:gd name="T4" fmla="*/ 190 w 678"/>
              <a:gd name="T5" fmla="*/ 21 h 630"/>
              <a:gd name="T6" fmla="*/ 210 w 678"/>
              <a:gd name="T7" fmla="*/ 34 h 630"/>
              <a:gd name="T8" fmla="*/ 342 w 678"/>
              <a:gd name="T9" fmla="*/ 1 h 630"/>
              <a:gd name="T10" fmla="*/ 169 w 678"/>
              <a:gd name="T11" fmla="*/ 25 h 630"/>
              <a:gd name="T12" fmla="*/ 207 w 678"/>
              <a:gd name="T13" fmla="*/ 62 h 630"/>
              <a:gd name="T14" fmla="*/ 199 w 678"/>
              <a:gd name="T15" fmla="*/ 340 h 630"/>
              <a:gd name="T16" fmla="*/ 161 w 678"/>
              <a:gd name="T17" fmla="*/ 304 h 630"/>
              <a:gd name="T18" fmla="*/ 169 w 678"/>
              <a:gd name="T19" fmla="*/ 25 h 630"/>
              <a:gd name="T20" fmla="*/ 309 w 678"/>
              <a:gd name="T21" fmla="*/ 120 h 630"/>
              <a:gd name="T22" fmla="*/ 467 w 678"/>
              <a:gd name="T23" fmla="*/ 102 h 630"/>
              <a:gd name="T24" fmla="*/ 291 w 678"/>
              <a:gd name="T25" fmla="*/ 109 h 630"/>
              <a:gd name="T26" fmla="*/ 300 w 678"/>
              <a:gd name="T27" fmla="*/ 133 h 630"/>
              <a:gd name="T28" fmla="*/ 308 w 678"/>
              <a:gd name="T29" fmla="*/ 422 h 630"/>
              <a:gd name="T30" fmla="*/ 270 w 678"/>
              <a:gd name="T31" fmla="*/ 410 h 630"/>
              <a:gd name="T32" fmla="*/ 263 w 678"/>
              <a:gd name="T33" fmla="*/ 122 h 630"/>
              <a:gd name="T34" fmla="*/ 322 w 678"/>
              <a:gd name="T35" fmla="*/ 145 h 630"/>
              <a:gd name="T36" fmla="*/ 511 w 678"/>
              <a:gd name="T37" fmla="*/ 145 h 630"/>
              <a:gd name="T38" fmla="*/ 486 w 678"/>
              <a:gd name="T39" fmla="*/ 406 h 630"/>
              <a:gd name="T40" fmla="*/ 322 w 678"/>
              <a:gd name="T41" fmla="*/ 145 h 630"/>
              <a:gd name="T42" fmla="*/ 481 w 678"/>
              <a:gd name="T43" fmla="*/ 166 h 630"/>
              <a:gd name="T44" fmla="*/ 354 w 678"/>
              <a:gd name="T45" fmla="*/ 240 h 630"/>
              <a:gd name="T46" fmla="*/ 221 w 678"/>
              <a:gd name="T47" fmla="*/ 56 h 630"/>
              <a:gd name="T48" fmla="*/ 410 w 678"/>
              <a:gd name="T49" fmla="*/ 56 h 630"/>
              <a:gd name="T50" fmla="*/ 255 w 678"/>
              <a:gd name="T51" fmla="*/ 83 h 630"/>
              <a:gd name="T52" fmla="*/ 240 w 678"/>
              <a:gd name="T53" fmla="*/ 335 h 630"/>
              <a:gd name="T54" fmla="*/ 221 w 678"/>
              <a:gd name="T55" fmla="*/ 56 h 630"/>
              <a:gd name="T56" fmla="*/ 134 w 678"/>
              <a:gd name="T57" fmla="*/ 188 h 630"/>
              <a:gd name="T58" fmla="*/ 104 w 678"/>
              <a:gd name="T59" fmla="*/ 135 h 630"/>
              <a:gd name="T60" fmla="*/ 54 w 678"/>
              <a:gd name="T61" fmla="*/ 467 h 630"/>
              <a:gd name="T62" fmla="*/ 90 w 678"/>
              <a:gd name="T63" fmla="*/ 515 h 630"/>
              <a:gd name="T64" fmla="*/ 0 w 678"/>
              <a:gd name="T65" fmla="*/ 630 h 630"/>
              <a:gd name="T66" fmla="*/ 678 w 678"/>
              <a:gd name="T67" fmla="*/ 586 h 630"/>
              <a:gd name="T68" fmla="*/ 621 w 678"/>
              <a:gd name="T69" fmla="*/ 467 h 630"/>
              <a:gd name="T70" fmla="*/ 571 w 678"/>
              <a:gd name="T71" fmla="*/ 135 h 630"/>
              <a:gd name="T72" fmla="*/ 541 w 678"/>
              <a:gd name="T73" fmla="*/ 188 h 630"/>
              <a:gd name="T74" fmla="*/ 573 w 678"/>
              <a:gd name="T75" fmla="*/ 474 h 630"/>
              <a:gd name="T76" fmla="*/ 101 w 678"/>
              <a:gd name="T77" fmla="*/ 188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78" h="630">
                <a:moveTo>
                  <a:pt x="301" y="551"/>
                </a:moveTo>
                <a:lnTo>
                  <a:pt x="373" y="551"/>
                </a:lnTo>
                <a:lnTo>
                  <a:pt x="398" y="593"/>
                </a:lnTo>
                <a:lnTo>
                  <a:pt x="280" y="593"/>
                </a:lnTo>
                <a:lnTo>
                  <a:pt x="301" y="551"/>
                </a:lnTo>
                <a:close/>
                <a:moveTo>
                  <a:pt x="190" y="21"/>
                </a:moveTo>
                <a:lnTo>
                  <a:pt x="207" y="32"/>
                </a:lnTo>
                <a:cubicBezTo>
                  <a:pt x="208" y="32"/>
                  <a:pt x="209" y="33"/>
                  <a:pt x="210" y="34"/>
                </a:cubicBezTo>
                <a:lnTo>
                  <a:pt x="366" y="14"/>
                </a:lnTo>
                <a:cubicBezTo>
                  <a:pt x="362" y="5"/>
                  <a:pt x="353" y="0"/>
                  <a:pt x="342" y="1"/>
                </a:cubicBezTo>
                <a:lnTo>
                  <a:pt x="190" y="21"/>
                </a:lnTo>
                <a:close/>
                <a:moveTo>
                  <a:pt x="169" y="25"/>
                </a:moveTo>
                <a:lnTo>
                  <a:pt x="199" y="44"/>
                </a:lnTo>
                <a:cubicBezTo>
                  <a:pt x="203" y="47"/>
                  <a:pt x="207" y="55"/>
                  <a:pt x="207" y="62"/>
                </a:cubicBezTo>
                <a:lnTo>
                  <a:pt x="207" y="333"/>
                </a:lnTo>
                <a:cubicBezTo>
                  <a:pt x="207" y="340"/>
                  <a:pt x="203" y="343"/>
                  <a:pt x="199" y="340"/>
                </a:cubicBezTo>
                <a:lnTo>
                  <a:pt x="169" y="322"/>
                </a:lnTo>
                <a:cubicBezTo>
                  <a:pt x="165" y="319"/>
                  <a:pt x="161" y="311"/>
                  <a:pt x="161" y="304"/>
                </a:cubicBezTo>
                <a:lnTo>
                  <a:pt x="161" y="33"/>
                </a:lnTo>
                <a:cubicBezTo>
                  <a:pt x="161" y="26"/>
                  <a:pt x="165" y="23"/>
                  <a:pt x="169" y="25"/>
                </a:cubicBezTo>
                <a:close/>
                <a:moveTo>
                  <a:pt x="291" y="109"/>
                </a:moveTo>
                <a:lnTo>
                  <a:pt x="309" y="120"/>
                </a:lnTo>
                <a:cubicBezTo>
                  <a:pt x="310" y="121"/>
                  <a:pt x="310" y="122"/>
                  <a:pt x="311" y="122"/>
                </a:cubicBezTo>
                <a:lnTo>
                  <a:pt x="467" y="102"/>
                </a:lnTo>
                <a:cubicBezTo>
                  <a:pt x="464" y="94"/>
                  <a:pt x="454" y="88"/>
                  <a:pt x="443" y="90"/>
                </a:cubicBezTo>
                <a:lnTo>
                  <a:pt x="291" y="109"/>
                </a:lnTo>
                <a:close/>
                <a:moveTo>
                  <a:pt x="270" y="114"/>
                </a:moveTo>
                <a:lnTo>
                  <a:pt x="300" y="133"/>
                </a:lnTo>
                <a:cubicBezTo>
                  <a:pt x="304" y="136"/>
                  <a:pt x="308" y="144"/>
                  <a:pt x="308" y="151"/>
                </a:cubicBezTo>
                <a:lnTo>
                  <a:pt x="308" y="422"/>
                </a:lnTo>
                <a:cubicBezTo>
                  <a:pt x="308" y="428"/>
                  <a:pt x="304" y="432"/>
                  <a:pt x="300" y="429"/>
                </a:cubicBezTo>
                <a:lnTo>
                  <a:pt x="270" y="410"/>
                </a:lnTo>
                <a:cubicBezTo>
                  <a:pt x="266" y="407"/>
                  <a:pt x="263" y="400"/>
                  <a:pt x="263" y="393"/>
                </a:cubicBezTo>
                <a:lnTo>
                  <a:pt x="263" y="122"/>
                </a:lnTo>
                <a:cubicBezTo>
                  <a:pt x="263" y="115"/>
                  <a:pt x="266" y="111"/>
                  <a:pt x="270" y="114"/>
                </a:cubicBezTo>
                <a:close/>
                <a:moveTo>
                  <a:pt x="322" y="145"/>
                </a:moveTo>
                <a:lnTo>
                  <a:pt x="486" y="124"/>
                </a:lnTo>
                <a:cubicBezTo>
                  <a:pt x="500" y="122"/>
                  <a:pt x="511" y="131"/>
                  <a:pt x="511" y="145"/>
                </a:cubicBezTo>
                <a:lnTo>
                  <a:pt x="511" y="378"/>
                </a:lnTo>
                <a:cubicBezTo>
                  <a:pt x="511" y="391"/>
                  <a:pt x="500" y="404"/>
                  <a:pt x="486" y="406"/>
                </a:cubicBezTo>
                <a:lnTo>
                  <a:pt x="322" y="426"/>
                </a:lnTo>
                <a:lnTo>
                  <a:pt x="322" y="145"/>
                </a:lnTo>
                <a:close/>
                <a:moveTo>
                  <a:pt x="354" y="183"/>
                </a:moveTo>
                <a:lnTo>
                  <a:pt x="481" y="166"/>
                </a:lnTo>
                <a:lnTo>
                  <a:pt x="481" y="224"/>
                </a:lnTo>
                <a:lnTo>
                  <a:pt x="354" y="240"/>
                </a:lnTo>
                <a:lnTo>
                  <a:pt x="354" y="183"/>
                </a:lnTo>
                <a:close/>
                <a:moveTo>
                  <a:pt x="221" y="56"/>
                </a:moveTo>
                <a:lnTo>
                  <a:pt x="384" y="35"/>
                </a:lnTo>
                <a:cubicBezTo>
                  <a:pt x="398" y="33"/>
                  <a:pt x="410" y="43"/>
                  <a:pt x="410" y="56"/>
                </a:cubicBezTo>
                <a:lnTo>
                  <a:pt x="410" y="63"/>
                </a:lnTo>
                <a:lnTo>
                  <a:pt x="255" y="83"/>
                </a:lnTo>
                <a:cubicBezTo>
                  <a:pt x="244" y="86"/>
                  <a:pt x="240" y="93"/>
                  <a:pt x="240" y="107"/>
                </a:cubicBezTo>
                <a:lnTo>
                  <a:pt x="240" y="335"/>
                </a:lnTo>
                <a:lnTo>
                  <a:pt x="221" y="338"/>
                </a:lnTo>
                <a:lnTo>
                  <a:pt x="221" y="56"/>
                </a:lnTo>
                <a:close/>
                <a:moveTo>
                  <a:pt x="101" y="188"/>
                </a:moveTo>
                <a:lnTo>
                  <a:pt x="134" y="188"/>
                </a:lnTo>
                <a:lnTo>
                  <a:pt x="134" y="135"/>
                </a:lnTo>
                <a:lnTo>
                  <a:pt x="104" y="135"/>
                </a:lnTo>
                <a:cubicBezTo>
                  <a:pt x="76" y="135"/>
                  <a:pt x="54" y="158"/>
                  <a:pt x="54" y="186"/>
                </a:cubicBezTo>
                <a:lnTo>
                  <a:pt x="54" y="467"/>
                </a:lnTo>
                <a:cubicBezTo>
                  <a:pt x="54" y="490"/>
                  <a:pt x="69" y="509"/>
                  <a:pt x="90" y="515"/>
                </a:cubicBezTo>
                <a:lnTo>
                  <a:pt x="90" y="515"/>
                </a:lnTo>
                <a:lnTo>
                  <a:pt x="0" y="586"/>
                </a:lnTo>
                <a:lnTo>
                  <a:pt x="0" y="630"/>
                </a:lnTo>
                <a:lnTo>
                  <a:pt x="678" y="630"/>
                </a:lnTo>
                <a:lnTo>
                  <a:pt x="678" y="586"/>
                </a:lnTo>
                <a:lnTo>
                  <a:pt x="582" y="516"/>
                </a:lnTo>
                <a:cubicBezTo>
                  <a:pt x="604" y="511"/>
                  <a:pt x="621" y="491"/>
                  <a:pt x="621" y="467"/>
                </a:cubicBezTo>
                <a:lnTo>
                  <a:pt x="621" y="186"/>
                </a:lnTo>
                <a:cubicBezTo>
                  <a:pt x="621" y="158"/>
                  <a:pt x="598" y="135"/>
                  <a:pt x="571" y="135"/>
                </a:cubicBezTo>
                <a:lnTo>
                  <a:pt x="541" y="135"/>
                </a:lnTo>
                <a:lnTo>
                  <a:pt x="541" y="188"/>
                </a:lnTo>
                <a:lnTo>
                  <a:pt x="573" y="188"/>
                </a:lnTo>
                <a:lnTo>
                  <a:pt x="573" y="474"/>
                </a:lnTo>
                <a:lnTo>
                  <a:pt x="101" y="474"/>
                </a:lnTo>
                <a:lnTo>
                  <a:pt x="101" y="188"/>
                </a:lnTo>
                <a:close/>
              </a:path>
            </a:pathLst>
          </a:custGeom>
          <a:solidFill>
            <a:srgbClr val="756271"/>
          </a:solidFill>
          <a:ln>
            <a:noFill/>
          </a:ln>
        </p:spPr>
        <p:txBody>
          <a:bodyPr vert="horz" wrap="square" lIns="91392" tIns="45696" rIns="91392" bIns="45696" numCol="1" anchor="t" anchorCtr="0" compatLnSpc="1"/>
          <a:lstStyle/>
          <a:p>
            <a:endParaRPr lang="zh-CN" altLang="en-US" sz="1799">
              <a:solidFill>
                <a:schemeClr val="accent1"/>
              </a:solidFill>
              <a:latin typeface="印品黑体" panose="00000500000000000000" pitchFamily="2" charset="-122"/>
              <a:ea typeface="印品黑体" panose="00000500000000000000" pitchFamily="2" charset="-122"/>
            </a:endParaRPr>
          </a:p>
        </p:txBody>
      </p:sp>
      <p:sp>
        <p:nvSpPr>
          <p:cNvPr id="28" name="TextBox 42"/>
          <p:cNvSpPr txBox="1"/>
          <p:nvPr/>
        </p:nvSpPr>
        <p:spPr>
          <a:xfrm>
            <a:off x="1250137" y="251792"/>
            <a:ext cx="4495907" cy="430759"/>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sz="2799" b="0" dirty="0">
                <a:solidFill>
                  <a:srgbClr val="756271"/>
                </a:solidFill>
                <a:latin typeface="印品黑体" panose="00000500000000000000" pitchFamily="2" charset="-122"/>
                <a:ea typeface="印品黑体" panose="00000500000000000000" pitchFamily="2" charset="-122"/>
              </a:rPr>
              <a:t>3.2.6 </a:t>
            </a:r>
            <a:r>
              <a:rPr lang="zh-CN" altLang="en-US" sz="2799" b="0" dirty="0">
                <a:solidFill>
                  <a:srgbClr val="756271"/>
                </a:solidFill>
                <a:latin typeface="印品黑体" panose="00000500000000000000" pitchFamily="2" charset="-122"/>
                <a:ea typeface="印品黑体" panose="00000500000000000000" pitchFamily="2" charset="-122"/>
              </a:rPr>
              <a:t>航行环境风险评估结果</a:t>
            </a:r>
          </a:p>
        </p:txBody>
      </p:sp>
      <p:sp>
        <p:nvSpPr>
          <p:cNvPr id="2" name="矩形 1">
            <a:extLst>
              <a:ext uri="{FF2B5EF4-FFF2-40B4-BE49-F238E27FC236}">
                <a16:creationId xmlns:a16="http://schemas.microsoft.com/office/drawing/2014/main" id="{937F13E2-C9DF-4EE6-9522-399C0FA12937}"/>
              </a:ext>
            </a:extLst>
          </p:cNvPr>
          <p:cNvSpPr/>
          <p:nvPr/>
        </p:nvSpPr>
        <p:spPr>
          <a:xfrm>
            <a:off x="5100448" y="4794742"/>
            <a:ext cx="6096000" cy="707630"/>
          </a:xfrm>
          <a:prstGeom prst="rect">
            <a:avLst/>
          </a:prstGeom>
        </p:spPr>
        <p:txBody>
          <a:bodyPr>
            <a:spAutoFit/>
          </a:bodyPr>
          <a:lstStyle/>
          <a:p>
            <a:r>
              <a:rPr lang="zh-CN" altLang="en-US" sz="1999" dirty="0">
                <a:solidFill>
                  <a:srgbClr val="595959"/>
                </a:solidFill>
                <a:ea typeface="印品黑体" panose="00000500000000000000" pitchFamily="2" charset="-122"/>
              </a:rPr>
              <a:t>目前无法获知船舶航线信息和船舶途径港口情况，所以暂未计算各船舶的航行环境评分。</a:t>
            </a:r>
            <a:endParaRPr lang="en-US" altLang="zh-CN" sz="1999" dirty="0">
              <a:solidFill>
                <a:srgbClr val="595959"/>
              </a:solidFill>
              <a:ea typeface="印品黑体" panose="00000500000000000000" pitchFamily="2" charset="-122"/>
            </a:endParaRPr>
          </a:p>
        </p:txBody>
      </p:sp>
      <p:sp>
        <p:nvSpPr>
          <p:cNvPr id="29" name="文本框 28">
            <a:extLst>
              <a:ext uri="{FF2B5EF4-FFF2-40B4-BE49-F238E27FC236}">
                <a16:creationId xmlns:a16="http://schemas.microsoft.com/office/drawing/2014/main" id="{4B75C7B0-C56A-4B5B-8EEF-E7D3069B663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P61</a:t>
            </a:r>
            <a:endParaRPr lang="zh-CN" altLang="en-US" sz="3200" dirty="0">
              <a:ea typeface="印品黑体" panose="00000500000000000000"/>
            </a:endParaRPr>
          </a:p>
        </p:txBody>
      </p:sp>
    </p:spTree>
    <p:extLst>
      <p:ext uri="{BB962C8B-B14F-4D97-AF65-F5344CB8AC3E}">
        <p14:creationId xmlns:p14="http://schemas.microsoft.com/office/powerpoint/2010/main" val="8524978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randombar(horizontal)">
                                      <p:cBhvr>
                                        <p:cTn id="12" dur="500"/>
                                        <p:tgtEl>
                                          <p:spTgt spid="26"/>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par>
                                <p:cTn id="17" presetID="22" presetClass="entr" presetSubtype="8" fill="hold" grpId="0"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5"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5ABB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5ABB9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5503394" y="2875002"/>
            <a:ext cx="1877437" cy="1107996"/>
          </a:xfrm>
          <a:prstGeom prst="rect">
            <a:avLst/>
          </a:prstGeom>
          <a:noFill/>
        </p:spPr>
        <p:txBody>
          <a:bodyPr wrap="none" rtlCol="0">
            <a:spAutoFit/>
          </a:bodyPr>
          <a:lstStyle/>
          <a:p>
            <a:r>
              <a:rPr lang="zh-CN" altLang="en-US" sz="6600" b="1" dirty="0">
                <a:solidFill>
                  <a:srgbClr val="5ABB93"/>
                </a:solidFill>
                <a:latin typeface="印品黑体" panose="00000500000000000000" pitchFamily="2" charset="-122"/>
                <a:ea typeface="印品黑体" panose="00000500000000000000" pitchFamily="2" charset="-122"/>
              </a:rPr>
              <a:t>绪论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5368649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7562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756271"/>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4657009" y="2910513"/>
            <a:ext cx="4418197" cy="1107996"/>
          </a:xfrm>
          <a:prstGeom prst="rect">
            <a:avLst/>
          </a:prstGeom>
          <a:noFill/>
        </p:spPr>
        <p:txBody>
          <a:bodyPr wrap="none" rtlCol="0">
            <a:spAutoFit/>
          </a:bodyPr>
          <a:lstStyle/>
          <a:p>
            <a:r>
              <a:rPr lang="zh-CN" altLang="en-US" sz="6600" b="1" dirty="0">
                <a:solidFill>
                  <a:srgbClr val="756271"/>
                </a:solidFill>
                <a:latin typeface="印品黑体" panose="00000500000000000000" pitchFamily="2" charset="-122"/>
                <a:ea typeface="印品黑体" panose="00000500000000000000" pitchFamily="2" charset="-122"/>
              </a:rPr>
              <a:t>结     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299018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0C229CA-2CA6-4E9B-85B6-A6B38F959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07" y="1830447"/>
            <a:ext cx="8249525" cy="4954863"/>
          </a:xfrm>
          <a:prstGeom prst="rect">
            <a:avLst/>
          </a:prstGeom>
        </p:spPr>
      </p:pic>
      <p:sp>
        <p:nvSpPr>
          <p:cNvPr id="9" name="文本框 6"/>
          <p:cNvSpPr txBox="1">
            <a:spLocks noChangeArrowheads="1"/>
          </p:cNvSpPr>
          <p:nvPr/>
        </p:nvSpPr>
        <p:spPr bwMode="auto">
          <a:xfrm>
            <a:off x="1059131" y="834980"/>
            <a:ext cx="234070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Comprehensive Ship Risk Assessment</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Oval 17"/>
          <p:cNvSpPr>
            <a:spLocks noChangeArrowheads="1"/>
          </p:cNvSpPr>
          <p:nvPr/>
        </p:nvSpPr>
        <p:spPr bwMode="auto">
          <a:xfrm>
            <a:off x="6534997" y="1830447"/>
            <a:ext cx="680125" cy="678007"/>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6" name="Oval 17"/>
          <p:cNvSpPr>
            <a:spLocks noChangeArrowheads="1"/>
          </p:cNvSpPr>
          <p:nvPr/>
        </p:nvSpPr>
        <p:spPr bwMode="auto">
          <a:xfrm>
            <a:off x="6534997" y="4400380"/>
            <a:ext cx="680125" cy="678007"/>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7" name="矩形 16"/>
          <p:cNvSpPr/>
          <p:nvPr/>
        </p:nvSpPr>
        <p:spPr>
          <a:xfrm>
            <a:off x="7336276" y="1875171"/>
            <a:ext cx="4550923"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本文进行船舶风险综合评估时，评估主体是船舶</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最近一次的出航风险</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，用到的基础数据包括在役船舶信息、船舶最近一次出航的全体船员信息和船舶所属的管理公司信息。</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筛选出</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600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多组有效数据集，分别经过船舶因素评估、船员评估和船管公司评估，汇总得到船舶风险综合评估结果。</a:t>
            </a:r>
          </a:p>
        </p:txBody>
      </p:sp>
      <p:sp>
        <p:nvSpPr>
          <p:cNvPr id="19" name="矩形 18"/>
          <p:cNvSpPr/>
          <p:nvPr/>
        </p:nvSpPr>
        <p:spPr>
          <a:xfrm>
            <a:off x="7336277" y="4400380"/>
            <a:ext cx="4550922"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根据评估结果分布情况，评分在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以下，说明船舶安全情况较差，可以通过研究评分构成，找到拖累整体评分的关键因素，及时予以整改。评分在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分至</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之间，说明船舶安全情况良好，可以通过改进不足之处，进一步提高安全评分。评分在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以上，说明船舶整体安全情况优秀，需要继续保持。</a:t>
            </a:r>
          </a:p>
        </p:txBody>
      </p:sp>
      <p:sp>
        <p:nvSpPr>
          <p:cNvPr id="22" name="TextBox 42"/>
          <p:cNvSpPr txBox="1"/>
          <p:nvPr/>
        </p:nvSpPr>
        <p:spPr>
          <a:xfrm>
            <a:off x="1452403" y="302132"/>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4.1 </a:t>
            </a:r>
            <a:r>
              <a:rPr lang="zh-CN" altLang="en-US" b="0" dirty="0">
                <a:solidFill>
                  <a:srgbClr val="756271"/>
                </a:solidFill>
                <a:latin typeface="印品黑体" panose="00000500000000000000" pitchFamily="2" charset="-122"/>
                <a:ea typeface="印品黑体" panose="00000500000000000000" pitchFamily="2" charset="-122"/>
              </a:rPr>
              <a:t>船舶风险综合评估</a:t>
            </a:r>
          </a:p>
        </p:txBody>
      </p:sp>
      <p:sp>
        <p:nvSpPr>
          <p:cNvPr id="5" name="矩形 4">
            <a:extLst>
              <a:ext uri="{FF2B5EF4-FFF2-40B4-BE49-F238E27FC236}">
                <a16:creationId xmlns:a16="http://schemas.microsoft.com/office/drawing/2014/main" id="{E8F90E57-ACFE-4284-81E1-E25696107198}"/>
              </a:ext>
            </a:extLst>
          </p:cNvPr>
          <p:cNvSpPr/>
          <p:nvPr/>
        </p:nvSpPr>
        <p:spPr>
          <a:xfrm>
            <a:off x="1807092" y="5673884"/>
            <a:ext cx="3185487" cy="369332"/>
          </a:xfrm>
          <a:prstGeom prst="rect">
            <a:avLst/>
          </a:prstGeom>
        </p:spPr>
        <p:txBody>
          <a:bodyPr wrap="none">
            <a:spAutoFit/>
          </a:bodyPr>
          <a:lstStyle/>
          <a:p>
            <a:r>
              <a:rPr lang="zh-CN" altLang="zh-CN" dirty="0">
                <a:solidFill>
                  <a:schemeClr val="tx1">
                    <a:lumMod val="75000"/>
                    <a:lumOff val="25000"/>
                  </a:schemeClr>
                </a:solidFill>
                <a:ea typeface="印品黑体" panose="00000500000000000000" pitchFamily="2" charset="-122"/>
              </a:rPr>
              <a:t>船舶风险综合评估结果分布图</a:t>
            </a:r>
            <a:endParaRPr lang="zh-CN" altLang="en-US" dirty="0">
              <a:solidFill>
                <a:schemeClr val="tx1">
                  <a:lumMod val="75000"/>
                  <a:lumOff val="25000"/>
                </a:schemeClr>
              </a:solidFill>
              <a:ea typeface="印品黑体" panose="00000500000000000000" pitchFamily="2" charset="-122"/>
            </a:endParaRPr>
          </a:p>
        </p:txBody>
      </p:sp>
      <p:sp>
        <p:nvSpPr>
          <p:cNvPr id="23" name="文本框 22">
            <a:extLst>
              <a:ext uri="{FF2B5EF4-FFF2-40B4-BE49-F238E27FC236}">
                <a16:creationId xmlns:a16="http://schemas.microsoft.com/office/drawing/2014/main" id="{EB141973-8C2A-4A09-9353-6F35AC10EF1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P62</a:t>
            </a:r>
            <a:endParaRPr lang="zh-CN" altLang="en-US" sz="3200" dirty="0">
              <a:ea typeface="印品黑体" panose="00000500000000000000"/>
            </a:endParaRPr>
          </a:p>
        </p:txBody>
      </p:sp>
    </p:spTree>
    <p:extLst>
      <p:ext uri="{BB962C8B-B14F-4D97-AF65-F5344CB8AC3E}">
        <p14:creationId xmlns:p14="http://schemas.microsoft.com/office/powerpoint/2010/main" val="3937749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p:bldP spid="1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649537"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Outlook</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59111" y="357609"/>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4.2 </a:t>
            </a:r>
            <a:r>
              <a:rPr lang="zh-CN" altLang="en-US" b="0" dirty="0">
                <a:solidFill>
                  <a:srgbClr val="756271"/>
                </a:solidFill>
                <a:latin typeface="印品黑体" panose="00000500000000000000" pitchFamily="2" charset="-122"/>
                <a:ea typeface="印品黑体" panose="00000500000000000000" pitchFamily="2" charset="-122"/>
              </a:rPr>
              <a:t>展望</a:t>
            </a:r>
          </a:p>
        </p:txBody>
      </p:sp>
      <p:sp>
        <p:nvSpPr>
          <p:cNvPr id="16" name="圆角右箭头 61"/>
          <p:cNvSpPr/>
          <p:nvPr/>
        </p:nvSpPr>
        <p:spPr>
          <a:xfrm>
            <a:off x="6779651" y="3675871"/>
            <a:ext cx="1360585" cy="2523884"/>
          </a:xfrm>
          <a:prstGeom prst="bentArrow">
            <a:avLst>
              <a:gd name="adj1" fmla="val 25000"/>
              <a:gd name="adj2" fmla="val 25000"/>
              <a:gd name="adj3" fmla="val 25000"/>
              <a:gd name="adj4" fmla="val 75000"/>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17" name="圆角右箭头 83"/>
          <p:cNvSpPr/>
          <p:nvPr/>
        </p:nvSpPr>
        <p:spPr>
          <a:xfrm flipH="1">
            <a:off x="4009921" y="3675871"/>
            <a:ext cx="1360585" cy="2523884"/>
          </a:xfrm>
          <a:prstGeom prst="bentArrow">
            <a:avLst>
              <a:gd name="adj1" fmla="val 25000"/>
              <a:gd name="adj2" fmla="val 25000"/>
              <a:gd name="adj3" fmla="val 25000"/>
              <a:gd name="adj4" fmla="val 75000"/>
            </a:avLst>
          </a:prstGeom>
          <a:solidFill>
            <a:srgbClr val="5ABB9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727683" y="3835932"/>
            <a:ext cx="3282238" cy="1500374"/>
            <a:chOff x="425772" y="4093118"/>
            <a:chExt cx="3282238" cy="1500374"/>
          </a:xfrm>
        </p:grpSpPr>
        <p:sp>
          <p:nvSpPr>
            <p:cNvPr id="19" name="TextBox 9"/>
            <p:cNvSpPr txBox="1"/>
            <p:nvPr/>
          </p:nvSpPr>
          <p:spPr>
            <a:xfrm>
              <a:off x="921176" y="4093118"/>
              <a:ext cx="2031325" cy="369332"/>
            </a:xfrm>
            <a:prstGeom prst="rect">
              <a:avLst/>
            </a:prstGeom>
            <a:noFill/>
          </p:spPr>
          <p:txBody>
            <a:bodyPr wrap="non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指标体系有待完善</a:t>
              </a:r>
            </a:p>
          </p:txBody>
        </p:sp>
        <p:sp>
          <p:nvSpPr>
            <p:cNvPr id="20" name="TextBox 10"/>
            <p:cNvSpPr txBox="1"/>
            <p:nvPr/>
          </p:nvSpPr>
          <p:spPr>
            <a:xfrm>
              <a:off x="425772" y="4423941"/>
              <a:ext cx="3282238" cy="1169551"/>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本文鉴于人力物力限制，并未引入完整的风险指标集合，仅采纳了其中认为比较重要并且容易获取数据的指标，所以指标选取具有一定的主观性，可能遗漏了部分重要指标。</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4" name="组合 3"/>
          <p:cNvGrpSpPr/>
          <p:nvPr/>
        </p:nvGrpSpPr>
        <p:grpSpPr>
          <a:xfrm>
            <a:off x="727683" y="2259757"/>
            <a:ext cx="3488026" cy="1107996"/>
            <a:chOff x="4973597" y="1212385"/>
            <a:chExt cx="2161186" cy="1107996"/>
          </a:xfrm>
        </p:grpSpPr>
        <p:sp>
          <p:nvSpPr>
            <p:cNvPr id="23" name="TextBox 9"/>
            <p:cNvSpPr txBox="1"/>
            <p:nvPr/>
          </p:nvSpPr>
          <p:spPr>
            <a:xfrm>
              <a:off x="5241800"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评价标准有待商榷</a:t>
              </a:r>
            </a:p>
          </p:txBody>
        </p:sp>
        <p:sp>
          <p:nvSpPr>
            <p:cNvPr id="24" name="TextBox 10"/>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本文在确定指标的评价属性时，结合了业界共识和个人主观看法，导致风险指标的评价标准不一定客观。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6" name="组合 5"/>
          <p:cNvGrpSpPr/>
          <p:nvPr/>
        </p:nvGrpSpPr>
        <p:grpSpPr>
          <a:xfrm>
            <a:off x="7987356" y="2196396"/>
            <a:ext cx="3420172" cy="1323439"/>
            <a:chOff x="8376589" y="4054609"/>
            <a:chExt cx="2161186" cy="1323439"/>
          </a:xfrm>
        </p:grpSpPr>
        <p:sp>
          <p:nvSpPr>
            <p:cNvPr id="28" name="TextBox 9"/>
            <p:cNvSpPr txBox="1"/>
            <p:nvPr/>
          </p:nvSpPr>
          <p:spPr>
            <a:xfrm>
              <a:off x="8473193" y="4054609"/>
              <a:ext cx="1702919"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尚未引入航行环境指标</a:t>
              </a:r>
            </a:p>
          </p:txBody>
        </p:sp>
        <p:sp>
          <p:nvSpPr>
            <p:cNvPr id="29" name="TextBox 10"/>
            <p:cNvSpPr txBox="1"/>
            <p:nvPr/>
          </p:nvSpPr>
          <p:spPr>
            <a:xfrm>
              <a:off x="8376589" y="4423941"/>
              <a:ext cx="2161186" cy="954107"/>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本文在建模过程中，引入了航行环境相关因素，但是由于缺乏数据获取渠道，仅对其进行了理论上的风险评估计算，并未实际应用到评估过程中。</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0" name="圆角右箭头 52">
            <a:extLst>
              <a:ext uri="{FF2B5EF4-FFF2-40B4-BE49-F238E27FC236}">
                <a16:creationId xmlns:a16="http://schemas.microsoft.com/office/drawing/2014/main" id="{2FDB4C0E-C0EE-40EA-ABFD-F6634478B32D}"/>
              </a:ext>
            </a:extLst>
          </p:cNvPr>
          <p:cNvSpPr/>
          <p:nvPr/>
        </p:nvSpPr>
        <p:spPr>
          <a:xfrm flipH="1">
            <a:off x="4583341" y="2601006"/>
            <a:ext cx="1367389" cy="3598747"/>
          </a:xfrm>
          <a:prstGeom prst="bentArrow">
            <a:avLst>
              <a:gd name="adj1" fmla="val 25000"/>
              <a:gd name="adj2" fmla="val 25000"/>
              <a:gd name="adj3" fmla="val 25000"/>
              <a:gd name="adj4" fmla="val 75000"/>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31" name="圆角右箭头 41">
            <a:extLst>
              <a:ext uri="{FF2B5EF4-FFF2-40B4-BE49-F238E27FC236}">
                <a16:creationId xmlns:a16="http://schemas.microsoft.com/office/drawing/2014/main" id="{0008D49B-1661-4702-9579-76FF20FFB273}"/>
              </a:ext>
            </a:extLst>
          </p:cNvPr>
          <p:cNvSpPr/>
          <p:nvPr/>
        </p:nvSpPr>
        <p:spPr>
          <a:xfrm>
            <a:off x="6199427" y="2601006"/>
            <a:ext cx="1367389" cy="3598747"/>
          </a:xfrm>
          <a:prstGeom prst="bentArrow">
            <a:avLst>
              <a:gd name="adj1" fmla="val 25000"/>
              <a:gd name="adj2" fmla="val 25000"/>
              <a:gd name="adj3" fmla="val 25000"/>
              <a:gd name="adj4" fmla="val 75000"/>
            </a:avLst>
          </a:prstGeom>
          <a:solidFill>
            <a:srgbClr val="858976"/>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32" name="组合 31">
            <a:extLst>
              <a:ext uri="{FF2B5EF4-FFF2-40B4-BE49-F238E27FC236}">
                <a16:creationId xmlns:a16="http://schemas.microsoft.com/office/drawing/2014/main" id="{653445B4-E26A-490F-B608-98D0CD486B7E}"/>
              </a:ext>
            </a:extLst>
          </p:cNvPr>
          <p:cNvGrpSpPr/>
          <p:nvPr/>
        </p:nvGrpSpPr>
        <p:grpSpPr>
          <a:xfrm>
            <a:off x="8140236" y="3812404"/>
            <a:ext cx="3267292" cy="1107996"/>
            <a:chOff x="4973597" y="1212385"/>
            <a:chExt cx="2161186" cy="1107996"/>
          </a:xfrm>
        </p:grpSpPr>
        <p:sp>
          <p:nvSpPr>
            <p:cNvPr id="33" name="TextBox 9">
              <a:extLst>
                <a:ext uri="{FF2B5EF4-FFF2-40B4-BE49-F238E27FC236}">
                  <a16:creationId xmlns:a16="http://schemas.microsoft.com/office/drawing/2014/main" id="{C2E33BE1-84B3-479B-8A4B-735125044382}"/>
                </a:ext>
              </a:extLst>
            </p:cNvPr>
            <p:cNvSpPr txBox="1"/>
            <p:nvPr/>
          </p:nvSpPr>
          <p:spPr>
            <a:xfrm>
              <a:off x="5337462"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模型落地有待推进</a:t>
              </a:r>
            </a:p>
          </p:txBody>
        </p:sp>
        <p:sp>
          <p:nvSpPr>
            <p:cNvPr id="34" name="TextBox 10">
              <a:extLst>
                <a:ext uri="{FF2B5EF4-FFF2-40B4-BE49-F238E27FC236}">
                  <a16:creationId xmlns:a16="http://schemas.microsoft.com/office/drawing/2014/main" id="{3111A759-4E36-4B7D-B5F0-5531DF81F8E5}"/>
                </a:ext>
              </a:extLst>
            </p:cNvPr>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本文评估模型仅完成数据采集、数据清洗和评估功能开发，没有进行软件代码和功能的测试。</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5" name="文本框 34">
            <a:extLst>
              <a:ext uri="{FF2B5EF4-FFF2-40B4-BE49-F238E27FC236}">
                <a16:creationId xmlns:a16="http://schemas.microsoft.com/office/drawing/2014/main" id="{DE7D4AB9-1F5D-4F3E-8C1F-2CA0DC70905E}"/>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P64</a:t>
            </a:r>
            <a:endParaRPr lang="zh-CN" altLang="en-US" sz="3200" dirty="0">
              <a:ea typeface="印品黑体" panose="00000500000000000000"/>
            </a:endParaRPr>
          </a:p>
        </p:txBody>
      </p:sp>
    </p:spTree>
    <p:extLst>
      <p:ext uri="{BB962C8B-B14F-4D97-AF65-F5344CB8AC3E}">
        <p14:creationId xmlns:p14="http://schemas.microsoft.com/office/powerpoint/2010/main" val="3506007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down)">
                                      <p:cBhvr>
                                        <p:cTn id="27" dur="500"/>
                                        <p:tgtEl>
                                          <p:spTgt spid="30"/>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30" grpId="0" animBg="1"/>
      <p:bldP spid="3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5"/>
          <p:cNvSpPr txBox="1">
            <a:spLocks noChangeArrowheads="1"/>
          </p:cNvSpPr>
          <p:nvPr/>
        </p:nvSpPr>
        <p:spPr bwMode="auto">
          <a:xfrm>
            <a:off x="3541742" y="4368840"/>
            <a:ext cx="526298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zh-CN" altLang="en-US" sz="4400" b="1" dirty="0">
                <a:solidFill>
                  <a:srgbClr val="756271"/>
                </a:solidFill>
                <a:latin typeface="印品黑体" panose="00000500000000000000" pitchFamily="2" charset="-122"/>
                <a:ea typeface="印品黑体" panose="00000500000000000000" pitchFamily="2" charset="-122"/>
              </a:rPr>
              <a:t>感谢评委的批评指正</a:t>
            </a:r>
          </a:p>
        </p:txBody>
      </p:sp>
      <p:sp>
        <p:nvSpPr>
          <p:cNvPr id="32" name="文本框 6"/>
          <p:cNvSpPr txBox="1">
            <a:spLocks noChangeArrowheads="1"/>
          </p:cNvSpPr>
          <p:nvPr/>
        </p:nvSpPr>
        <p:spPr bwMode="auto">
          <a:xfrm>
            <a:off x="4015089" y="5298392"/>
            <a:ext cx="422904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en-US" altLang="zh-CN" sz="1600" spc="400" dirty="0">
                <a:solidFill>
                  <a:srgbClr val="543C4F"/>
                </a:solidFill>
                <a:latin typeface="印品黑体" panose="00000500000000000000" pitchFamily="2" charset="-122"/>
                <a:ea typeface="微软雅黑 Light"/>
              </a:rPr>
              <a:t>THANK YOU FOR WATCHING</a:t>
            </a:r>
          </a:p>
        </p:txBody>
      </p:sp>
      <p:grpSp>
        <p:nvGrpSpPr>
          <p:cNvPr id="34" name="Group 4"/>
          <p:cNvGrpSpPr>
            <a:grpSpLocks noChangeAspect="1"/>
          </p:cNvGrpSpPr>
          <p:nvPr/>
        </p:nvGrpSpPr>
        <p:grpSpPr bwMode="auto">
          <a:xfrm>
            <a:off x="5051233" y="888654"/>
            <a:ext cx="2089535" cy="3289479"/>
            <a:chOff x="2207" y="-324"/>
            <a:chExt cx="1461" cy="2300"/>
          </a:xfrm>
        </p:grpSpPr>
        <p:sp>
          <p:nvSpPr>
            <p:cNvPr id="35" name="Freeform 5"/>
            <p:cNvSpPr/>
            <p:nvPr/>
          </p:nvSpPr>
          <p:spPr bwMode="auto">
            <a:xfrm>
              <a:off x="2362" y="-55"/>
              <a:ext cx="1046" cy="1722"/>
            </a:xfrm>
            <a:custGeom>
              <a:avLst/>
              <a:gdLst>
                <a:gd name="T0" fmla="*/ 694 w 694"/>
                <a:gd name="T1" fmla="*/ 1143 h 1143"/>
                <a:gd name="T2" fmla="*/ 0 w 694"/>
                <a:gd name="T3" fmla="*/ 917 h 1143"/>
                <a:gd name="T4" fmla="*/ 0 w 694"/>
                <a:gd name="T5" fmla="*/ 129 h 1143"/>
                <a:gd name="T6" fmla="*/ 0 w 694"/>
                <a:gd name="T7" fmla="*/ 0 h 1143"/>
                <a:gd name="T8" fmla="*/ 6 w 694"/>
                <a:gd name="T9" fmla="*/ 3 h 1143"/>
                <a:gd name="T10" fmla="*/ 51 w 694"/>
                <a:gd name="T11" fmla="*/ 22 h 1143"/>
                <a:gd name="T12" fmla="*/ 694 w 694"/>
                <a:gd name="T13" fmla="*/ 231 h 1143"/>
                <a:gd name="T14" fmla="*/ 694 w 694"/>
                <a:gd name="T15" fmla="*/ 1143 h 1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4" h="1143">
                  <a:moveTo>
                    <a:pt x="694" y="1143"/>
                  </a:moveTo>
                  <a:cubicBezTo>
                    <a:pt x="0" y="917"/>
                    <a:pt x="0" y="917"/>
                    <a:pt x="0" y="917"/>
                  </a:cubicBezTo>
                  <a:cubicBezTo>
                    <a:pt x="0" y="129"/>
                    <a:pt x="0" y="129"/>
                    <a:pt x="0" y="129"/>
                  </a:cubicBezTo>
                  <a:cubicBezTo>
                    <a:pt x="0" y="0"/>
                    <a:pt x="0" y="0"/>
                    <a:pt x="0" y="0"/>
                  </a:cubicBezTo>
                  <a:cubicBezTo>
                    <a:pt x="2" y="1"/>
                    <a:pt x="4" y="2"/>
                    <a:pt x="6" y="3"/>
                  </a:cubicBezTo>
                  <a:cubicBezTo>
                    <a:pt x="25" y="15"/>
                    <a:pt x="50" y="22"/>
                    <a:pt x="51" y="22"/>
                  </a:cubicBezTo>
                  <a:cubicBezTo>
                    <a:pt x="694" y="231"/>
                    <a:pt x="694" y="231"/>
                    <a:pt x="694" y="231"/>
                  </a:cubicBezTo>
                  <a:lnTo>
                    <a:pt x="694" y="114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6" name="Freeform 6"/>
            <p:cNvSpPr/>
            <p:nvPr/>
          </p:nvSpPr>
          <p:spPr bwMode="auto">
            <a:xfrm>
              <a:off x="2315" y="-324"/>
              <a:ext cx="1353" cy="2048"/>
            </a:xfrm>
            <a:custGeom>
              <a:avLst/>
              <a:gdLst>
                <a:gd name="T0" fmla="*/ 886 w 897"/>
                <a:gd name="T1" fmla="*/ 244 h 1360"/>
                <a:gd name="T2" fmla="*/ 161 w 897"/>
                <a:gd name="T3" fmla="*/ 7 h 1360"/>
                <a:gd name="T4" fmla="*/ 158 w 897"/>
                <a:gd name="T5" fmla="*/ 7 h 1360"/>
                <a:gd name="T6" fmla="*/ 118 w 897"/>
                <a:gd name="T7" fmla="*/ 0 h 1360"/>
                <a:gd name="T8" fmla="*/ 1 w 897"/>
                <a:gd name="T9" fmla="*/ 110 h 1360"/>
                <a:gd name="T10" fmla="*/ 0 w 897"/>
                <a:gd name="T11" fmla="*/ 114 h 1360"/>
                <a:gd name="T12" fmla="*/ 0 w 897"/>
                <a:gd name="T13" fmla="*/ 119 h 1360"/>
                <a:gd name="T14" fmla="*/ 0 w 897"/>
                <a:gd name="T15" fmla="*/ 308 h 1360"/>
                <a:gd name="T16" fmla="*/ 0 w 897"/>
                <a:gd name="T17" fmla="*/ 1107 h 1360"/>
                <a:gd name="T18" fmla="*/ 11 w 897"/>
                <a:gd name="T19" fmla="*/ 1122 h 1360"/>
                <a:gd name="T20" fmla="*/ 736 w 897"/>
                <a:gd name="T21" fmla="*/ 1359 h 1360"/>
                <a:gd name="T22" fmla="*/ 741 w 897"/>
                <a:gd name="T23" fmla="*/ 1360 h 1360"/>
                <a:gd name="T24" fmla="*/ 750 w 897"/>
                <a:gd name="T25" fmla="*/ 1357 h 1360"/>
                <a:gd name="T26" fmla="*/ 757 w 897"/>
                <a:gd name="T27" fmla="*/ 1344 h 1360"/>
                <a:gd name="T28" fmla="*/ 757 w 897"/>
                <a:gd name="T29" fmla="*/ 1179 h 1360"/>
                <a:gd name="T30" fmla="*/ 882 w 897"/>
                <a:gd name="T31" fmla="*/ 1219 h 1360"/>
                <a:gd name="T32" fmla="*/ 897 w 897"/>
                <a:gd name="T33" fmla="*/ 1204 h 1360"/>
                <a:gd name="T34" fmla="*/ 897 w 897"/>
                <a:gd name="T35" fmla="*/ 259 h 1360"/>
                <a:gd name="T36" fmla="*/ 886 w 897"/>
                <a:gd name="T37" fmla="*/ 244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7" h="1360">
                  <a:moveTo>
                    <a:pt x="886" y="244"/>
                  </a:moveTo>
                  <a:cubicBezTo>
                    <a:pt x="161" y="7"/>
                    <a:pt x="161" y="7"/>
                    <a:pt x="161" y="7"/>
                  </a:cubicBezTo>
                  <a:cubicBezTo>
                    <a:pt x="160" y="7"/>
                    <a:pt x="159" y="7"/>
                    <a:pt x="158" y="7"/>
                  </a:cubicBezTo>
                  <a:cubicBezTo>
                    <a:pt x="144" y="3"/>
                    <a:pt x="131" y="0"/>
                    <a:pt x="118" y="0"/>
                  </a:cubicBezTo>
                  <a:cubicBezTo>
                    <a:pt x="55" y="0"/>
                    <a:pt x="6" y="48"/>
                    <a:pt x="1" y="110"/>
                  </a:cubicBezTo>
                  <a:cubicBezTo>
                    <a:pt x="1" y="111"/>
                    <a:pt x="0" y="113"/>
                    <a:pt x="0" y="114"/>
                  </a:cubicBezTo>
                  <a:cubicBezTo>
                    <a:pt x="0" y="119"/>
                    <a:pt x="0" y="119"/>
                    <a:pt x="0" y="119"/>
                  </a:cubicBezTo>
                  <a:cubicBezTo>
                    <a:pt x="0" y="308"/>
                    <a:pt x="0" y="308"/>
                    <a:pt x="0" y="308"/>
                  </a:cubicBezTo>
                  <a:cubicBezTo>
                    <a:pt x="0" y="1107"/>
                    <a:pt x="0" y="1107"/>
                    <a:pt x="0" y="1107"/>
                  </a:cubicBezTo>
                  <a:cubicBezTo>
                    <a:pt x="0" y="1114"/>
                    <a:pt x="5" y="1120"/>
                    <a:pt x="11" y="1122"/>
                  </a:cubicBezTo>
                  <a:cubicBezTo>
                    <a:pt x="736" y="1359"/>
                    <a:pt x="736" y="1359"/>
                    <a:pt x="736" y="1359"/>
                  </a:cubicBezTo>
                  <a:cubicBezTo>
                    <a:pt x="738" y="1359"/>
                    <a:pt x="739" y="1360"/>
                    <a:pt x="741" y="1360"/>
                  </a:cubicBezTo>
                  <a:cubicBezTo>
                    <a:pt x="744" y="1360"/>
                    <a:pt x="748" y="1359"/>
                    <a:pt x="750" y="1357"/>
                  </a:cubicBezTo>
                  <a:cubicBezTo>
                    <a:pt x="754" y="1354"/>
                    <a:pt x="757" y="1349"/>
                    <a:pt x="757" y="1344"/>
                  </a:cubicBezTo>
                  <a:cubicBezTo>
                    <a:pt x="757" y="1179"/>
                    <a:pt x="757" y="1179"/>
                    <a:pt x="757" y="1179"/>
                  </a:cubicBezTo>
                  <a:cubicBezTo>
                    <a:pt x="879" y="1219"/>
                    <a:pt x="879" y="1219"/>
                    <a:pt x="882" y="1219"/>
                  </a:cubicBezTo>
                  <a:cubicBezTo>
                    <a:pt x="890" y="1219"/>
                    <a:pt x="897" y="1212"/>
                    <a:pt x="897" y="1204"/>
                  </a:cubicBezTo>
                  <a:cubicBezTo>
                    <a:pt x="897" y="259"/>
                    <a:pt x="897" y="259"/>
                    <a:pt x="897" y="259"/>
                  </a:cubicBezTo>
                  <a:cubicBezTo>
                    <a:pt x="897" y="252"/>
                    <a:pt x="893" y="246"/>
                    <a:pt x="886" y="244"/>
                  </a:cubicBezTo>
                  <a:close/>
                </a:path>
              </a:pathLst>
            </a:custGeom>
            <a:solidFill>
              <a:srgbClr val="75627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7" name="Freeform 7"/>
            <p:cNvSpPr/>
            <p:nvPr/>
          </p:nvSpPr>
          <p:spPr bwMode="auto">
            <a:xfrm>
              <a:off x="2282" y="186"/>
              <a:ext cx="543" cy="1659"/>
            </a:xfrm>
            <a:custGeom>
              <a:avLst/>
              <a:gdLst>
                <a:gd name="T0" fmla="*/ 12 w 360"/>
                <a:gd name="T1" fmla="*/ 1101 h 1101"/>
                <a:gd name="T2" fmla="*/ 9 w 360"/>
                <a:gd name="T3" fmla="*/ 1100 h 1101"/>
                <a:gd name="T4" fmla="*/ 1 w 360"/>
                <a:gd name="T5" fmla="*/ 1086 h 1101"/>
                <a:gd name="T6" fmla="*/ 337 w 360"/>
                <a:gd name="T7" fmla="*/ 9 h 1101"/>
                <a:gd name="T8" fmla="*/ 351 w 360"/>
                <a:gd name="T9" fmla="*/ 2 h 1101"/>
                <a:gd name="T10" fmla="*/ 359 w 360"/>
                <a:gd name="T11" fmla="*/ 16 h 1101"/>
                <a:gd name="T12" fmla="*/ 23 w 360"/>
                <a:gd name="T13" fmla="*/ 1093 h 1101"/>
                <a:gd name="T14" fmla="*/ 12 w 360"/>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101">
                  <a:moveTo>
                    <a:pt x="12" y="1101"/>
                  </a:moveTo>
                  <a:cubicBezTo>
                    <a:pt x="11" y="1101"/>
                    <a:pt x="10" y="1101"/>
                    <a:pt x="9" y="1100"/>
                  </a:cubicBezTo>
                  <a:cubicBezTo>
                    <a:pt x="3" y="1098"/>
                    <a:pt x="0" y="1092"/>
                    <a:pt x="1" y="1086"/>
                  </a:cubicBezTo>
                  <a:cubicBezTo>
                    <a:pt x="337" y="9"/>
                    <a:pt x="337" y="9"/>
                    <a:pt x="337" y="9"/>
                  </a:cubicBezTo>
                  <a:cubicBezTo>
                    <a:pt x="339" y="3"/>
                    <a:pt x="345" y="0"/>
                    <a:pt x="351" y="2"/>
                  </a:cubicBezTo>
                  <a:cubicBezTo>
                    <a:pt x="357" y="3"/>
                    <a:pt x="360" y="10"/>
                    <a:pt x="359" y="16"/>
                  </a:cubicBezTo>
                  <a:cubicBezTo>
                    <a:pt x="23" y="1093"/>
                    <a:pt x="23" y="1093"/>
                    <a:pt x="23" y="1093"/>
                  </a:cubicBezTo>
                  <a:cubicBezTo>
                    <a:pt x="21" y="1098"/>
                    <a:pt x="17" y="1101"/>
                    <a:pt x="12"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8" name="Freeform 8"/>
            <p:cNvSpPr/>
            <p:nvPr/>
          </p:nvSpPr>
          <p:spPr bwMode="auto">
            <a:xfrm>
              <a:off x="2540" y="266"/>
              <a:ext cx="544" cy="1658"/>
            </a:xfrm>
            <a:custGeom>
              <a:avLst/>
              <a:gdLst>
                <a:gd name="T0" fmla="*/ 13 w 361"/>
                <a:gd name="T1" fmla="*/ 1101 h 1101"/>
                <a:gd name="T2" fmla="*/ 10 w 361"/>
                <a:gd name="T3" fmla="*/ 1101 h 1101"/>
                <a:gd name="T4" fmla="*/ 2 w 361"/>
                <a:gd name="T5" fmla="*/ 1087 h 1101"/>
                <a:gd name="T6" fmla="*/ 338 w 361"/>
                <a:gd name="T7" fmla="*/ 9 h 1101"/>
                <a:gd name="T8" fmla="*/ 352 w 361"/>
                <a:gd name="T9" fmla="*/ 2 h 1101"/>
                <a:gd name="T10" fmla="*/ 359 w 361"/>
                <a:gd name="T11" fmla="*/ 16 h 1101"/>
                <a:gd name="T12" fmla="*/ 24 w 361"/>
                <a:gd name="T13" fmla="*/ 1093 h 1101"/>
                <a:gd name="T14" fmla="*/ 13 w 361"/>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1101">
                  <a:moveTo>
                    <a:pt x="13" y="1101"/>
                  </a:moveTo>
                  <a:cubicBezTo>
                    <a:pt x="12" y="1101"/>
                    <a:pt x="11" y="1101"/>
                    <a:pt x="10" y="1101"/>
                  </a:cubicBezTo>
                  <a:cubicBezTo>
                    <a:pt x="4" y="1099"/>
                    <a:pt x="0" y="1093"/>
                    <a:pt x="2" y="1087"/>
                  </a:cubicBezTo>
                  <a:cubicBezTo>
                    <a:pt x="338" y="9"/>
                    <a:pt x="338" y="9"/>
                    <a:pt x="338" y="9"/>
                  </a:cubicBezTo>
                  <a:cubicBezTo>
                    <a:pt x="340" y="4"/>
                    <a:pt x="346" y="0"/>
                    <a:pt x="352" y="2"/>
                  </a:cubicBezTo>
                  <a:cubicBezTo>
                    <a:pt x="358" y="4"/>
                    <a:pt x="361" y="10"/>
                    <a:pt x="359" y="16"/>
                  </a:cubicBezTo>
                  <a:cubicBezTo>
                    <a:pt x="24" y="1093"/>
                    <a:pt x="24" y="1093"/>
                    <a:pt x="24" y="1093"/>
                  </a:cubicBezTo>
                  <a:cubicBezTo>
                    <a:pt x="22" y="1098"/>
                    <a:pt x="18" y="1101"/>
                    <a:pt x="13"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9" name="Freeform 9"/>
            <p:cNvSpPr/>
            <p:nvPr/>
          </p:nvSpPr>
          <p:spPr bwMode="auto">
            <a:xfrm>
              <a:off x="2763" y="293"/>
              <a:ext cx="288" cy="115"/>
            </a:xfrm>
            <a:custGeom>
              <a:avLst/>
              <a:gdLst>
                <a:gd name="T0" fmla="*/ 179 w 191"/>
                <a:gd name="T1" fmla="*/ 76 h 76"/>
                <a:gd name="T2" fmla="*/ 175 w 191"/>
                <a:gd name="T3" fmla="*/ 75 h 76"/>
                <a:gd name="T4" fmla="*/ 9 w 191"/>
                <a:gd name="T5" fmla="*/ 24 h 76"/>
                <a:gd name="T6" fmla="*/ 2 w 191"/>
                <a:gd name="T7" fmla="*/ 10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5" y="75"/>
                  </a:cubicBezTo>
                  <a:cubicBezTo>
                    <a:pt x="9" y="24"/>
                    <a:pt x="9" y="24"/>
                    <a:pt x="9" y="24"/>
                  </a:cubicBezTo>
                  <a:cubicBezTo>
                    <a:pt x="3" y="22"/>
                    <a:pt x="0" y="15"/>
                    <a:pt x="2" y="10"/>
                  </a:cubicBezTo>
                  <a:cubicBezTo>
                    <a:pt x="3" y="4"/>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0" name="Freeform 10"/>
            <p:cNvSpPr/>
            <p:nvPr/>
          </p:nvSpPr>
          <p:spPr bwMode="auto">
            <a:xfrm>
              <a:off x="2709" y="468"/>
              <a:ext cx="288" cy="113"/>
            </a:xfrm>
            <a:custGeom>
              <a:avLst/>
              <a:gdLst>
                <a:gd name="T0" fmla="*/ 179 w 191"/>
                <a:gd name="T1" fmla="*/ 75 h 75"/>
                <a:gd name="T2" fmla="*/ 175 w 191"/>
                <a:gd name="T3" fmla="*/ 75 h 75"/>
                <a:gd name="T4" fmla="*/ 9 w 191"/>
                <a:gd name="T5" fmla="*/ 23 h 75"/>
                <a:gd name="T6" fmla="*/ 2 w 191"/>
                <a:gd name="T7" fmla="*/ 9 h 75"/>
                <a:gd name="T8" fmla="*/ 16 w 191"/>
                <a:gd name="T9" fmla="*/ 2 h 75"/>
                <a:gd name="T10" fmla="*/ 182 w 191"/>
                <a:gd name="T11" fmla="*/ 53 h 75"/>
                <a:gd name="T12" fmla="*/ 190 w 191"/>
                <a:gd name="T13" fmla="*/ 67 h 75"/>
                <a:gd name="T14" fmla="*/ 179 w 191"/>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5">
                  <a:moveTo>
                    <a:pt x="179" y="75"/>
                  </a:moveTo>
                  <a:cubicBezTo>
                    <a:pt x="178" y="75"/>
                    <a:pt x="177" y="75"/>
                    <a:pt x="175"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1"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1" name="Freeform 11"/>
            <p:cNvSpPr/>
            <p:nvPr/>
          </p:nvSpPr>
          <p:spPr bwMode="auto">
            <a:xfrm>
              <a:off x="2655" y="641"/>
              <a:ext cx="288" cy="115"/>
            </a:xfrm>
            <a:custGeom>
              <a:avLst/>
              <a:gdLst>
                <a:gd name="T0" fmla="*/ 179 w 191"/>
                <a:gd name="T1" fmla="*/ 76 h 76"/>
                <a:gd name="T2" fmla="*/ 176 w 191"/>
                <a:gd name="T3" fmla="*/ 75 h 76"/>
                <a:gd name="T4" fmla="*/ 9 w 191"/>
                <a:gd name="T5" fmla="*/ 23 h 76"/>
                <a:gd name="T6" fmla="*/ 2 w 191"/>
                <a:gd name="T7" fmla="*/ 9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2" name="Freeform 12"/>
            <p:cNvSpPr/>
            <p:nvPr/>
          </p:nvSpPr>
          <p:spPr bwMode="auto">
            <a:xfrm>
              <a:off x="2600" y="814"/>
              <a:ext cx="290"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3" name="Freeform 13"/>
            <p:cNvSpPr/>
            <p:nvPr/>
          </p:nvSpPr>
          <p:spPr bwMode="auto">
            <a:xfrm>
              <a:off x="2546" y="989"/>
              <a:ext cx="289"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5"/>
                    <a:pt x="176" y="75"/>
                  </a:cubicBezTo>
                  <a:cubicBezTo>
                    <a:pt x="9" y="23"/>
                    <a:pt x="9" y="23"/>
                    <a:pt x="9" y="23"/>
                  </a:cubicBezTo>
                  <a:cubicBezTo>
                    <a:pt x="3" y="21"/>
                    <a:pt x="0" y="15"/>
                    <a:pt x="2" y="9"/>
                  </a:cubicBezTo>
                  <a:cubicBezTo>
                    <a:pt x="4" y="3"/>
                    <a:pt x="10" y="0"/>
                    <a:pt x="16" y="2"/>
                  </a:cubicBezTo>
                  <a:cubicBezTo>
                    <a:pt x="182" y="54"/>
                    <a:pt x="182" y="54"/>
                    <a:pt x="182" y="54"/>
                  </a:cubicBezTo>
                  <a:cubicBezTo>
                    <a:pt x="188" y="55"/>
                    <a:pt x="192" y="62"/>
                    <a:pt x="190" y="68"/>
                  </a:cubicBezTo>
                  <a:cubicBezTo>
                    <a:pt x="188" y="72"/>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4" name="Freeform 14"/>
            <p:cNvSpPr/>
            <p:nvPr/>
          </p:nvSpPr>
          <p:spPr bwMode="auto">
            <a:xfrm>
              <a:off x="2492" y="1162"/>
              <a:ext cx="289" cy="115"/>
            </a:xfrm>
            <a:custGeom>
              <a:avLst/>
              <a:gdLst>
                <a:gd name="T0" fmla="*/ 179 w 192"/>
                <a:gd name="T1" fmla="*/ 76 h 76"/>
                <a:gd name="T2" fmla="*/ 176 w 192"/>
                <a:gd name="T3" fmla="*/ 75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4"/>
                    <a:pt x="9" y="24"/>
                    <a:pt x="9" y="24"/>
                  </a:cubicBezTo>
                  <a:cubicBezTo>
                    <a:pt x="3" y="22"/>
                    <a:pt x="0" y="15"/>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5" name="Freeform 15"/>
            <p:cNvSpPr/>
            <p:nvPr/>
          </p:nvSpPr>
          <p:spPr bwMode="auto">
            <a:xfrm>
              <a:off x="2438" y="1337"/>
              <a:ext cx="289" cy="113"/>
            </a:xfrm>
            <a:custGeom>
              <a:avLst/>
              <a:gdLst>
                <a:gd name="T0" fmla="*/ 179 w 192"/>
                <a:gd name="T1" fmla="*/ 75 h 75"/>
                <a:gd name="T2" fmla="*/ 176 w 192"/>
                <a:gd name="T3" fmla="*/ 75 h 75"/>
                <a:gd name="T4" fmla="*/ 9 w 192"/>
                <a:gd name="T5" fmla="*/ 23 h 75"/>
                <a:gd name="T6" fmla="*/ 2 w 192"/>
                <a:gd name="T7" fmla="*/ 9 h 75"/>
                <a:gd name="T8" fmla="*/ 16 w 192"/>
                <a:gd name="T9" fmla="*/ 2 h 75"/>
                <a:gd name="T10" fmla="*/ 182 w 192"/>
                <a:gd name="T11" fmla="*/ 53 h 75"/>
                <a:gd name="T12" fmla="*/ 190 w 192"/>
                <a:gd name="T13" fmla="*/ 67 h 75"/>
                <a:gd name="T14" fmla="*/ 179 w 192"/>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5">
                  <a:moveTo>
                    <a:pt x="179" y="75"/>
                  </a:moveTo>
                  <a:cubicBezTo>
                    <a:pt x="178" y="75"/>
                    <a:pt x="177" y="75"/>
                    <a:pt x="176"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2"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6" name="Freeform 16"/>
            <p:cNvSpPr/>
            <p:nvPr/>
          </p:nvSpPr>
          <p:spPr bwMode="auto">
            <a:xfrm>
              <a:off x="2383" y="1510"/>
              <a:ext cx="290"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7" name="Freeform 17"/>
            <p:cNvSpPr/>
            <p:nvPr/>
          </p:nvSpPr>
          <p:spPr bwMode="auto">
            <a:xfrm>
              <a:off x="2329" y="1683"/>
              <a:ext cx="289"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8" name="Freeform 18"/>
            <p:cNvSpPr/>
            <p:nvPr/>
          </p:nvSpPr>
          <p:spPr bwMode="auto">
            <a:xfrm>
              <a:off x="2213" y="1378"/>
              <a:ext cx="858" cy="507"/>
            </a:xfrm>
            <a:custGeom>
              <a:avLst/>
              <a:gdLst>
                <a:gd name="T0" fmla="*/ 24 w 569"/>
                <a:gd name="T1" fmla="*/ 335 h 337"/>
                <a:gd name="T2" fmla="*/ 17 w 569"/>
                <a:gd name="T3" fmla="*/ 333 h 337"/>
                <a:gd name="T4" fmla="*/ 7 w 569"/>
                <a:gd name="T5" fmla="*/ 319 h 337"/>
                <a:gd name="T6" fmla="*/ 517 w 569"/>
                <a:gd name="T7" fmla="*/ 4 h 337"/>
                <a:gd name="T8" fmla="*/ 552 w 569"/>
                <a:gd name="T9" fmla="*/ 4 h 337"/>
                <a:gd name="T10" fmla="*/ 562 w 569"/>
                <a:gd name="T11" fmla="*/ 19 h 337"/>
                <a:gd name="T12" fmla="*/ 52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2" y="335"/>
                    <a:pt x="19" y="334"/>
                    <a:pt x="17" y="333"/>
                  </a:cubicBezTo>
                  <a:cubicBezTo>
                    <a:pt x="5" y="329"/>
                    <a:pt x="0" y="323"/>
                    <a:pt x="7" y="319"/>
                  </a:cubicBezTo>
                  <a:cubicBezTo>
                    <a:pt x="517" y="4"/>
                    <a:pt x="517" y="4"/>
                    <a:pt x="517" y="4"/>
                  </a:cubicBezTo>
                  <a:cubicBezTo>
                    <a:pt x="524" y="0"/>
                    <a:pt x="540" y="0"/>
                    <a:pt x="552" y="4"/>
                  </a:cubicBezTo>
                  <a:cubicBezTo>
                    <a:pt x="564" y="8"/>
                    <a:pt x="569" y="15"/>
                    <a:pt x="562" y="19"/>
                  </a:cubicBezTo>
                  <a:cubicBezTo>
                    <a:pt x="52" y="333"/>
                    <a:pt x="52" y="333"/>
                    <a:pt x="52"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9" name="Freeform 19"/>
            <p:cNvSpPr/>
            <p:nvPr/>
          </p:nvSpPr>
          <p:spPr bwMode="auto">
            <a:xfrm>
              <a:off x="2484" y="1468"/>
              <a:ext cx="858" cy="508"/>
            </a:xfrm>
            <a:custGeom>
              <a:avLst/>
              <a:gdLst>
                <a:gd name="T0" fmla="*/ 24 w 569"/>
                <a:gd name="T1" fmla="*/ 335 h 337"/>
                <a:gd name="T2" fmla="*/ 17 w 569"/>
                <a:gd name="T3" fmla="*/ 333 h 337"/>
                <a:gd name="T4" fmla="*/ 6 w 569"/>
                <a:gd name="T5" fmla="*/ 318 h 337"/>
                <a:gd name="T6" fmla="*/ 517 w 569"/>
                <a:gd name="T7" fmla="*/ 4 h 337"/>
                <a:gd name="T8" fmla="*/ 552 w 569"/>
                <a:gd name="T9" fmla="*/ 4 h 337"/>
                <a:gd name="T10" fmla="*/ 562 w 569"/>
                <a:gd name="T11" fmla="*/ 19 h 337"/>
                <a:gd name="T12" fmla="*/ 51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1" y="335"/>
                    <a:pt x="19" y="334"/>
                    <a:pt x="17" y="333"/>
                  </a:cubicBezTo>
                  <a:cubicBezTo>
                    <a:pt x="4" y="329"/>
                    <a:pt x="0" y="322"/>
                    <a:pt x="6" y="318"/>
                  </a:cubicBezTo>
                  <a:cubicBezTo>
                    <a:pt x="517" y="4"/>
                    <a:pt x="517" y="4"/>
                    <a:pt x="517" y="4"/>
                  </a:cubicBezTo>
                  <a:cubicBezTo>
                    <a:pt x="524" y="0"/>
                    <a:pt x="539" y="0"/>
                    <a:pt x="552" y="4"/>
                  </a:cubicBezTo>
                  <a:cubicBezTo>
                    <a:pt x="564" y="8"/>
                    <a:pt x="569" y="15"/>
                    <a:pt x="562" y="19"/>
                  </a:cubicBezTo>
                  <a:cubicBezTo>
                    <a:pt x="51" y="333"/>
                    <a:pt x="51" y="333"/>
                    <a:pt x="51"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0" name="Freeform 20"/>
            <p:cNvSpPr/>
            <p:nvPr/>
          </p:nvSpPr>
          <p:spPr bwMode="auto">
            <a:xfrm>
              <a:off x="2879" y="14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8"/>
                    <a:pt x="193" y="78"/>
                    <a:pt x="191" y="77"/>
                  </a:cubicBezTo>
                  <a:cubicBezTo>
                    <a:pt x="17" y="19"/>
                    <a:pt x="17" y="19"/>
                    <a:pt x="17" y="19"/>
                  </a:cubicBezTo>
                  <a:cubicBezTo>
                    <a:pt x="4" y="15"/>
                    <a:pt x="0" y="8"/>
                    <a:pt x="6" y="4"/>
                  </a:cubicBezTo>
                  <a:cubicBezTo>
                    <a:pt x="13" y="0"/>
                    <a:pt x="28" y="0"/>
                    <a:pt x="41" y="4"/>
                  </a:cubicBezTo>
                  <a:cubicBezTo>
                    <a:pt x="215" y="62"/>
                    <a:pt x="215" y="62"/>
                    <a:pt x="215" y="62"/>
                  </a:cubicBezTo>
                  <a:cubicBezTo>
                    <a:pt x="227" y="66"/>
                    <a:pt x="232" y="73"/>
                    <a:pt x="225" y="77"/>
                  </a:cubicBezTo>
                  <a:cubicBezTo>
                    <a:pt x="220" y="80"/>
                    <a:pt x="208"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1" name="Freeform 21"/>
            <p:cNvSpPr/>
            <p:nvPr/>
          </p:nvSpPr>
          <p:spPr bwMode="auto">
            <a:xfrm>
              <a:off x="2781" y="151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8"/>
                    <a:pt x="193" y="77"/>
                    <a:pt x="191" y="77"/>
                  </a:cubicBezTo>
                  <a:cubicBezTo>
                    <a:pt x="17" y="19"/>
                    <a:pt x="17" y="19"/>
                    <a:pt x="17" y="19"/>
                  </a:cubicBezTo>
                  <a:cubicBezTo>
                    <a:pt x="4" y="15"/>
                    <a:pt x="0" y="8"/>
                    <a:pt x="6" y="4"/>
                  </a:cubicBezTo>
                  <a:cubicBezTo>
                    <a:pt x="13" y="0"/>
                    <a:pt x="29" y="0"/>
                    <a:pt x="41" y="4"/>
                  </a:cubicBezTo>
                  <a:cubicBezTo>
                    <a:pt x="215" y="62"/>
                    <a:pt x="215" y="62"/>
                    <a:pt x="215" y="62"/>
                  </a:cubicBezTo>
                  <a:cubicBezTo>
                    <a:pt x="227" y="66"/>
                    <a:pt x="232" y="73"/>
                    <a:pt x="225" y="77"/>
                  </a:cubicBezTo>
                  <a:cubicBezTo>
                    <a:pt x="220" y="80"/>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2" name="Freeform 22"/>
            <p:cNvSpPr/>
            <p:nvPr/>
          </p:nvSpPr>
          <p:spPr bwMode="auto">
            <a:xfrm>
              <a:off x="2683" y="1570"/>
              <a:ext cx="350" cy="122"/>
            </a:xfrm>
            <a:custGeom>
              <a:avLst/>
              <a:gdLst>
                <a:gd name="T0" fmla="*/ 198 w 232"/>
                <a:gd name="T1" fmla="*/ 78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8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8"/>
                  </a:moveTo>
                  <a:cubicBezTo>
                    <a:pt x="196" y="78"/>
                    <a:pt x="193" y="77"/>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8" y="66"/>
                    <a:pt x="232" y="73"/>
                    <a:pt x="226" y="77"/>
                  </a:cubicBezTo>
                  <a:cubicBezTo>
                    <a:pt x="220" y="80"/>
                    <a:pt x="209" y="81"/>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3" name="Freeform 23"/>
            <p:cNvSpPr/>
            <p:nvPr/>
          </p:nvSpPr>
          <p:spPr bwMode="auto">
            <a:xfrm>
              <a:off x="2585" y="1631"/>
              <a:ext cx="350" cy="120"/>
            </a:xfrm>
            <a:custGeom>
              <a:avLst/>
              <a:gdLst>
                <a:gd name="T0" fmla="*/ 198 w 232"/>
                <a:gd name="T1" fmla="*/ 78 h 80"/>
                <a:gd name="T2" fmla="*/ 191 w 232"/>
                <a:gd name="T3" fmla="*/ 76 h 80"/>
                <a:gd name="T4" fmla="*/ 17 w 232"/>
                <a:gd name="T5" fmla="*/ 19 h 80"/>
                <a:gd name="T6" fmla="*/ 7 w 232"/>
                <a:gd name="T7" fmla="*/ 4 h 80"/>
                <a:gd name="T8" fmla="*/ 41 w 232"/>
                <a:gd name="T9" fmla="*/ 4 h 80"/>
                <a:gd name="T10" fmla="*/ 215 w 232"/>
                <a:gd name="T11" fmla="*/ 62 h 80"/>
                <a:gd name="T12" fmla="*/ 226 w 232"/>
                <a:gd name="T13" fmla="*/ 77 h 80"/>
                <a:gd name="T14" fmla="*/ 198 w 232"/>
                <a:gd name="T15" fmla="*/ 78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0">
                  <a:moveTo>
                    <a:pt x="198" y="78"/>
                  </a:moveTo>
                  <a:cubicBezTo>
                    <a:pt x="196" y="78"/>
                    <a:pt x="194" y="77"/>
                    <a:pt x="191" y="76"/>
                  </a:cubicBezTo>
                  <a:cubicBezTo>
                    <a:pt x="17" y="19"/>
                    <a:pt x="17" y="19"/>
                    <a:pt x="17" y="19"/>
                  </a:cubicBezTo>
                  <a:cubicBezTo>
                    <a:pt x="5" y="14"/>
                    <a:pt x="0" y="8"/>
                    <a:pt x="7" y="4"/>
                  </a:cubicBezTo>
                  <a:cubicBezTo>
                    <a:pt x="14" y="0"/>
                    <a:pt x="29" y="0"/>
                    <a:pt x="41" y="4"/>
                  </a:cubicBezTo>
                  <a:cubicBezTo>
                    <a:pt x="215" y="62"/>
                    <a:pt x="215" y="62"/>
                    <a:pt x="215" y="62"/>
                  </a:cubicBezTo>
                  <a:cubicBezTo>
                    <a:pt x="228" y="66"/>
                    <a:pt x="232" y="72"/>
                    <a:pt x="226" y="77"/>
                  </a:cubicBezTo>
                  <a:cubicBezTo>
                    <a:pt x="220" y="80"/>
                    <a:pt x="209" y="80"/>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4" name="Freeform 24"/>
            <p:cNvSpPr/>
            <p:nvPr/>
          </p:nvSpPr>
          <p:spPr bwMode="auto">
            <a:xfrm>
              <a:off x="2487" y="1689"/>
              <a:ext cx="352" cy="122"/>
            </a:xfrm>
            <a:custGeom>
              <a:avLst/>
              <a:gdLst>
                <a:gd name="T0" fmla="*/ 199 w 233"/>
                <a:gd name="T1" fmla="*/ 79 h 81"/>
                <a:gd name="T2" fmla="*/ 192 w 233"/>
                <a:gd name="T3" fmla="*/ 77 h 81"/>
                <a:gd name="T4" fmla="*/ 17 w 233"/>
                <a:gd name="T5" fmla="*/ 19 h 81"/>
                <a:gd name="T6" fmla="*/ 7 w 233"/>
                <a:gd name="T7" fmla="*/ 5 h 81"/>
                <a:gd name="T8" fmla="*/ 42 w 233"/>
                <a:gd name="T9" fmla="*/ 5 h 81"/>
                <a:gd name="T10" fmla="*/ 216 w 233"/>
                <a:gd name="T11" fmla="*/ 63 h 81"/>
                <a:gd name="T12" fmla="*/ 226 w 233"/>
                <a:gd name="T13" fmla="*/ 77 h 81"/>
                <a:gd name="T14" fmla="*/ 199 w 233"/>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81">
                  <a:moveTo>
                    <a:pt x="199" y="79"/>
                  </a:moveTo>
                  <a:cubicBezTo>
                    <a:pt x="196" y="79"/>
                    <a:pt x="194" y="78"/>
                    <a:pt x="192" y="77"/>
                  </a:cubicBezTo>
                  <a:cubicBezTo>
                    <a:pt x="17" y="19"/>
                    <a:pt x="17" y="19"/>
                    <a:pt x="17" y="19"/>
                  </a:cubicBezTo>
                  <a:cubicBezTo>
                    <a:pt x="5" y="15"/>
                    <a:pt x="0" y="9"/>
                    <a:pt x="7" y="5"/>
                  </a:cubicBezTo>
                  <a:cubicBezTo>
                    <a:pt x="14" y="0"/>
                    <a:pt x="29" y="0"/>
                    <a:pt x="42" y="5"/>
                  </a:cubicBezTo>
                  <a:cubicBezTo>
                    <a:pt x="216" y="63"/>
                    <a:pt x="216" y="63"/>
                    <a:pt x="216" y="63"/>
                  </a:cubicBezTo>
                  <a:cubicBezTo>
                    <a:pt x="228" y="67"/>
                    <a:pt x="233" y="73"/>
                    <a:pt x="226" y="77"/>
                  </a:cubicBezTo>
                  <a:cubicBezTo>
                    <a:pt x="221" y="81"/>
                    <a:pt x="209" y="81"/>
                    <a:pt x="199"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5" name="Freeform 25"/>
            <p:cNvSpPr/>
            <p:nvPr/>
          </p:nvSpPr>
          <p:spPr bwMode="auto">
            <a:xfrm>
              <a:off x="2391" y="17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9"/>
                    <a:pt x="193" y="78"/>
                    <a:pt x="191" y="77"/>
                  </a:cubicBezTo>
                  <a:cubicBezTo>
                    <a:pt x="17" y="19"/>
                    <a:pt x="17" y="19"/>
                    <a:pt x="17" y="19"/>
                  </a:cubicBezTo>
                  <a:cubicBezTo>
                    <a:pt x="4" y="15"/>
                    <a:pt x="0" y="9"/>
                    <a:pt x="6" y="4"/>
                  </a:cubicBezTo>
                  <a:cubicBezTo>
                    <a:pt x="13" y="0"/>
                    <a:pt x="28" y="0"/>
                    <a:pt x="41" y="4"/>
                  </a:cubicBezTo>
                  <a:cubicBezTo>
                    <a:pt x="215" y="62"/>
                    <a:pt x="215" y="62"/>
                    <a:pt x="215" y="62"/>
                  </a:cubicBezTo>
                  <a:cubicBezTo>
                    <a:pt x="227" y="67"/>
                    <a:pt x="232" y="73"/>
                    <a:pt x="225"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6" name="Freeform 26"/>
            <p:cNvSpPr/>
            <p:nvPr/>
          </p:nvSpPr>
          <p:spPr bwMode="auto">
            <a:xfrm>
              <a:off x="2293" y="1810"/>
              <a:ext cx="350" cy="122"/>
            </a:xfrm>
            <a:custGeom>
              <a:avLst/>
              <a:gdLst>
                <a:gd name="T0" fmla="*/ 198 w 232"/>
                <a:gd name="T1" fmla="*/ 79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9"/>
                    <a:pt x="193" y="78"/>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7" y="66"/>
                    <a:pt x="232" y="73"/>
                    <a:pt x="226"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7" name="Freeform 27"/>
            <p:cNvSpPr/>
            <p:nvPr/>
          </p:nvSpPr>
          <p:spPr bwMode="auto">
            <a:xfrm>
              <a:off x="2207" y="192"/>
              <a:ext cx="582" cy="1695"/>
            </a:xfrm>
            <a:custGeom>
              <a:avLst/>
              <a:gdLst>
                <a:gd name="T0" fmla="*/ 26 w 386"/>
                <a:gd name="T1" fmla="*/ 1125 h 1125"/>
                <a:gd name="T2" fmla="*/ 19 w 386"/>
                <a:gd name="T3" fmla="*/ 1124 h 1125"/>
                <a:gd name="T4" fmla="*/ 4 w 386"/>
                <a:gd name="T5" fmla="*/ 1096 h 1125"/>
                <a:gd name="T6" fmla="*/ 340 w 386"/>
                <a:gd name="T7" fmla="*/ 19 h 1125"/>
                <a:gd name="T8" fmla="*/ 368 w 386"/>
                <a:gd name="T9" fmla="*/ 4 h 1125"/>
                <a:gd name="T10" fmla="*/ 383 w 386"/>
                <a:gd name="T11" fmla="*/ 32 h 1125"/>
                <a:gd name="T12" fmla="*/ 47 w 386"/>
                <a:gd name="T13" fmla="*/ 1110 h 1125"/>
                <a:gd name="T14" fmla="*/ 26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6" y="1125"/>
                  </a:moveTo>
                  <a:cubicBezTo>
                    <a:pt x="23" y="1125"/>
                    <a:pt x="21" y="1125"/>
                    <a:pt x="19" y="1124"/>
                  </a:cubicBezTo>
                  <a:cubicBezTo>
                    <a:pt x="7" y="1121"/>
                    <a:pt x="0" y="1108"/>
                    <a:pt x="4" y="1096"/>
                  </a:cubicBezTo>
                  <a:cubicBezTo>
                    <a:pt x="340" y="19"/>
                    <a:pt x="340" y="19"/>
                    <a:pt x="340" y="19"/>
                  </a:cubicBezTo>
                  <a:cubicBezTo>
                    <a:pt x="343" y="7"/>
                    <a:pt x="356" y="0"/>
                    <a:pt x="368" y="4"/>
                  </a:cubicBezTo>
                  <a:cubicBezTo>
                    <a:pt x="380" y="8"/>
                    <a:pt x="386" y="20"/>
                    <a:pt x="383" y="32"/>
                  </a:cubicBezTo>
                  <a:cubicBezTo>
                    <a:pt x="47" y="1110"/>
                    <a:pt x="47" y="1110"/>
                    <a:pt x="47" y="1110"/>
                  </a:cubicBezTo>
                  <a:cubicBezTo>
                    <a:pt x="44" y="1119"/>
                    <a:pt x="35" y="1125"/>
                    <a:pt x="26"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8" name="Freeform 28"/>
            <p:cNvSpPr/>
            <p:nvPr/>
          </p:nvSpPr>
          <p:spPr bwMode="auto">
            <a:xfrm>
              <a:off x="2466" y="274"/>
              <a:ext cx="582" cy="1694"/>
            </a:xfrm>
            <a:custGeom>
              <a:avLst/>
              <a:gdLst>
                <a:gd name="T0" fmla="*/ 25 w 386"/>
                <a:gd name="T1" fmla="*/ 1125 h 1125"/>
                <a:gd name="T2" fmla="*/ 19 w 386"/>
                <a:gd name="T3" fmla="*/ 1124 h 1125"/>
                <a:gd name="T4" fmla="*/ 4 w 386"/>
                <a:gd name="T5" fmla="*/ 1096 h 1125"/>
                <a:gd name="T6" fmla="*/ 340 w 386"/>
                <a:gd name="T7" fmla="*/ 18 h 1125"/>
                <a:gd name="T8" fmla="*/ 368 w 386"/>
                <a:gd name="T9" fmla="*/ 4 h 1125"/>
                <a:gd name="T10" fmla="*/ 383 w 386"/>
                <a:gd name="T11" fmla="*/ 32 h 1125"/>
                <a:gd name="T12" fmla="*/ 47 w 386"/>
                <a:gd name="T13" fmla="*/ 1109 h 1125"/>
                <a:gd name="T14" fmla="*/ 25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5" y="1125"/>
                  </a:moveTo>
                  <a:cubicBezTo>
                    <a:pt x="23" y="1125"/>
                    <a:pt x="21" y="1125"/>
                    <a:pt x="19" y="1124"/>
                  </a:cubicBezTo>
                  <a:cubicBezTo>
                    <a:pt x="7" y="1120"/>
                    <a:pt x="0" y="1108"/>
                    <a:pt x="4" y="1096"/>
                  </a:cubicBezTo>
                  <a:cubicBezTo>
                    <a:pt x="340" y="18"/>
                    <a:pt x="340" y="18"/>
                    <a:pt x="340" y="18"/>
                  </a:cubicBezTo>
                  <a:cubicBezTo>
                    <a:pt x="343" y="7"/>
                    <a:pt x="356" y="0"/>
                    <a:pt x="368" y="4"/>
                  </a:cubicBezTo>
                  <a:cubicBezTo>
                    <a:pt x="380" y="7"/>
                    <a:pt x="386" y="20"/>
                    <a:pt x="383" y="32"/>
                  </a:cubicBezTo>
                  <a:cubicBezTo>
                    <a:pt x="47" y="1109"/>
                    <a:pt x="47" y="1109"/>
                    <a:pt x="47" y="1109"/>
                  </a:cubicBezTo>
                  <a:cubicBezTo>
                    <a:pt x="44" y="1119"/>
                    <a:pt x="35" y="1125"/>
                    <a:pt x="25"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9" name="Freeform 29"/>
            <p:cNvSpPr/>
            <p:nvPr/>
          </p:nvSpPr>
          <p:spPr bwMode="auto">
            <a:xfrm>
              <a:off x="2689" y="301"/>
              <a:ext cx="326" cy="150"/>
            </a:xfrm>
            <a:custGeom>
              <a:avLst/>
              <a:gdLst>
                <a:gd name="T0" fmla="*/ 191 w 216"/>
                <a:gd name="T1" fmla="*/ 100 h 100"/>
                <a:gd name="T2" fmla="*/ 185 w 216"/>
                <a:gd name="T3" fmla="*/ 99 h 100"/>
                <a:gd name="T4" fmla="*/ 18 w 216"/>
                <a:gd name="T5" fmla="*/ 47 h 100"/>
                <a:gd name="T6" fmla="*/ 3 w 216"/>
                <a:gd name="T7" fmla="*/ 18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99"/>
                    <a:pt x="185" y="99"/>
                  </a:cubicBezTo>
                  <a:cubicBezTo>
                    <a:pt x="18" y="47"/>
                    <a:pt x="18" y="47"/>
                    <a:pt x="18" y="47"/>
                  </a:cubicBezTo>
                  <a:cubicBezTo>
                    <a:pt x="6" y="43"/>
                    <a:pt x="0" y="30"/>
                    <a:pt x="3" y="18"/>
                  </a:cubicBezTo>
                  <a:cubicBezTo>
                    <a:pt x="7" y="7"/>
                    <a:pt x="20" y="0"/>
                    <a:pt x="32" y="4"/>
                  </a:cubicBezTo>
                  <a:cubicBezTo>
                    <a:pt x="198" y="56"/>
                    <a:pt x="198" y="56"/>
                    <a:pt x="198" y="56"/>
                  </a:cubicBezTo>
                  <a:cubicBezTo>
                    <a:pt x="210" y="59"/>
                    <a:pt x="216" y="72"/>
                    <a:pt x="213" y="84"/>
                  </a:cubicBezTo>
                  <a:cubicBezTo>
                    <a:pt x="210" y="93"/>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0" name="Freeform 30"/>
            <p:cNvSpPr/>
            <p:nvPr/>
          </p:nvSpPr>
          <p:spPr bwMode="auto">
            <a:xfrm>
              <a:off x="2635" y="474"/>
              <a:ext cx="326" cy="151"/>
            </a:xfrm>
            <a:custGeom>
              <a:avLst/>
              <a:gdLst>
                <a:gd name="T0" fmla="*/ 191 w 216"/>
                <a:gd name="T1" fmla="*/ 100 h 100"/>
                <a:gd name="T2" fmla="*/ 185 w 216"/>
                <a:gd name="T3" fmla="*/ 99 h 100"/>
                <a:gd name="T4" fmla="*/ 18 w 216"/>
                <a:gd name="T5" fmla="*/ 47 h 100"/>
                <a:gd name="T6" fmla="*/ 3 w 216"/>
                <a:gd name="T7" fmla="*/ 19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100"/>
                    <a:pt x="185" y="99"/>
                  </a:cubicBezTo>
                  <a:cubicBezTo>
                    <a:pt x="18" y="47"/>
                    <a:pt x="18" y="47"/>
                    <a:pt x="18" y="47"/>
                  </a:cubicBezTo>
                  <a:cubicBezTo>
                    <a:pt x="6" y="43"/>
                    <a:pt x="0" y="31"/>
                    <a:pt x="3" y="19"/>
                  </a:cubicBezTo>
                  <a:cubicBezTo>
                    <a:pt x="7" y="7"/>
                    <a:pt x="20" y="0"/>
                    <a:pt x="32" y="4"/>
                  </a:cubicBezTo>
                  <a:cubicBezTo>
                    <a:pt x="198" y="56"/>
                    <a:pt x="198" y="56"/>
                    <a:pt x="198" y="56"/>
                  </a:cubicBezTo>
                  <a:cubicBezTo>
                    <a:pt x="210" y="60"/>
                    <a:pt x="216"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1" name="Freeform 31"/>
            <p:cNvSpPr/>
            <p:nvPr/>
          </p:nvSpPr>
          <p:spPr bwMode="auto">
            <a:xfrm>
              <a:off x="2581" y="649"/>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6" y="43"/>
                    <a:pt x="0" y="30"/>
                    <a:pt x="4" y="18"/>
                  </a:cubicBezTo>
                  <a:cubicBezTo>
                    <a:pt x="7" y="6"/>
                    <a:pt x="20" y="0"/>
                    <a:pt x="32" y="4"/>
                  </a:cubicBezTo>
                  <a:cubicBezTo>
                    <a:pt x="198" y="55"/>
                    <a:pt x="198" y="55"/>
                    <a:pt x="198" y="55"/>
                  </a:cubicBezTo>
                  <a:cubicBezTo>
                    <a:pt x="210" y="59"/>
                    <a:pt x="217" y="72"/>
                    <a:pt x="213" y="84"/>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2" name="Freeform 32"/>
            <p:cNvSpPr/>
            <p:nvPr/>
          </p:nvSpPr>
          <p:spPr bwMode="auto">
            <a:xfrm>
              <a:off x="2526" y="822"/>
              <a:ext cx="328" cy="150"/>
            </a:xfrm>
            <a:custGeom>
              <a:avLst/>
              <a:gdLst>
                <a:gd name="T0" fmla="*/ 191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1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1" y="100"/>
                  </a:moveTo>
                  <a:cubicBezTo>
                    <a:pt x="189" y="100"/>
                    <a:pt x="187" y="99"/>
                    <a:pt x="185" y="99"/>
                  </a:cubicBezTo>
                  <a:cubicBezTo>
                    <a:pt x="18" y="47"/>
                    <a:pt x="18" y="47"/>
                    <a:pt x="18" y="47"/>
                  </a:cubicBezTo>
                  <a:cubicBezTo>
                    <a:pt x="6" y="43"/>
                    <a:pt x="0" y="31"/>
                    <a:pt x="4" y="19"/>
                  </a:cubicBezTo>
                  <a:cubicBezTo>
                    <a:pt x="7" y="7"/>
                    <a:pt x="20" y="0"/>
                    <a:pt x="32" y="4"/>
                  </a:cubicBezTo>
                  <a:cubicBezTo>
                    <a:pt x="198" y="56"/>
                    <a:pt x="198" y="56"/>
                    <a:pt x="198" y="56"/>
                  </a:cubicBezTo>
                  <a:cubicBezTo>
                    <a:pt x="210" y="59"/>
                    <a:pt x="217"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3" name="Freeform 33"/>
            <p:cNvSpPr/>
            <p:nvPr/>
          </p:nvSpPr>
          <p:spPr bwMode="auto">
            <a:xfrm>
              <a:off x="2472" y="997"/>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3 h 99"/>
                <a:gd name="T10" fmla="*/ 198 w 217"/>
                <a:gd name="T11" fmla="*/ 55 h 99"/>
                <a:gd name="T12" fmla="*/ 213 w 217"/>
                <a:gd name="T13" fmla="*/ 83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7" y="43"/>
                    <a:pt x="0" y="30"/>
                    <a:pt x="4" y="18"/>
                  </a:cubicBezTo>
                  <a:cubicBezTo>
                    <a:pt x="7" y="6"/>
                    <a:pt x="20" y="0"/>
                    <a:pt x="32" y="3"/>
                  </a:cubicBezTo>
                  <a:cubicBezTo>
                    <a:pt x="198" y="55"/>
                    <a:pt x="198" y="55"/>
                    <a:pt x="198" y="55"/>
                  </a:cubicBezTo>
                  <a:cubicBezTo>
                    <a:pt x="210" y="59"/>
                    <a:pt x="217" y="71"/>
                    <a:pt x="213" y="83"/>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4" name="Freeform 34"/>
            <p:cNvSpPr/>
            <p:nvPr/>
          </p:nvSpPr>
          <p:spPr bwMode="auto">
            <a:xfrm>
              <a:off x="2418" y="1170"/>
              <a:ext cx="327" cy="150"/>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8" y="47"/>
                    <a:pt x="18" y="47"/>
                    <a:pt x="18" y="47"/>
                  </a:cubicBezTo>
                  <a:cubicBezTo>
                    <a:pt x="7" y="43"/>
                    <a:pt x="0" y="30"/>
                    <a:pt x="4" y="19"/>
                  </a:cubicBezTo>
                  <a:cubicBezTo>
                    <a:pt x="7" y="7"/>
                    <a:pt x="20" y="0"/>
                    <a:pt x="32" y="4"/>
                  </a:cubicBezTo>
                  <a:cubicBezTo>
                    <a:pt x="198" y="56"/>
                    <a:pt x="198" y="56"/>
                    <a:pt x="198" y="56"/>
                  </a:cubicBezTo>
                  <a:cubicBezTo>
                    <a:pt x="210" y="59"/>
                    <a:pt x="217" y="72"/>
                    <a:pt x="213" y="84"/>
                  </a:cubicBezTo>
                  <a:cubicBezTo>
                    <a:pt x="210" y="93"/>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5" name="Freeform 35"/>
            <p:cNvSpPr/>
            <p:nvPr/>
          </p:nvSpPr>
          <p:spPr bwMode="auto">
            <a:xfrm>
              <a:off x="2364" y="1343"/>
              <a:ext cx="327" cy="151"/>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100"/>
                    <a:pt x="185" y="99"/>
                  </a:cubicBezTo>
                  <a:cubicBezTo>
                    <a:pt x="18" y="47"/>
                    <a:pt x="18" y="47"/>
                    <a:pt x="18" y="47"/>
                  </a:cubicBezTo>
                  <a:cubicBezTo>
                    <a:pt x="7" y="43"/>
                    <a:pt x="0" y="31"/>
                    <a:pt x="4" y="19"/>
                  </a:cubicBezTo>
                  <a:cubicBezTo>
                    <a:pt x="7" y="7"/>
                    <a:pt x="20" y="0"/>
                    <a:pt x="32" y="4"/>
                  </a:cubicBezTo>
                  <a:cubicBezTo>
                    <a:pt x="198" y="56"/>
                    <a:pt x="198" y="56"/>
                    <a:pt x="198" y="56"/>
                  </a:cubicBezTo>
                  <a:cubicBezTo>
                    <a:pt x="210" y="60"/>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6" name="Freeform 36"/>
            <p:cNvSpPr/>
            <p:nvPr/>
          </p:nvSpPr>
          <p:spPr bwMode="auto">
            <a:xfrm>
              <a:off x="2309" y="1518"/>
              <a:ext cx="328" cy="149"/>
            </a:xfrm>
            <a:custGeom>
              <a:avLst/>
              <a:gdLst>
                <a:gd name="T0" fmla="*/ 192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2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2" y="99"/>
                  </a:moveTo>
                  <a:cubicBezTo>
                    <a:pt x="189" y="99"/>
                    <a:pt x="187" y="99"/>
                    <a:pt x="185" y="98"/>
                  </a:cubicBezTo>
                  <a:cubicBezTo>
                    <a:pt x="18" y="46"/>
                    <a:pt x="18" y="46"/>
                    <a:pt x="18" y="46"/>
                  </a:cubicBezTo>
                  <a:cubicBezTo>
                    <a:pt x="7" y="43"/>
                    <a:pt x="0" y="30"/>
                    <a:pt x="4" y="18"/>
                  </a:cubicBezTo>
                  <a:cubicBezTo>
                    <a:pt x="7" y="6"/>
                    <a:pt x="20" y="0"/>
                    <a:pt x="32" y="4"/>
                  </a:cubicBezTo>
                  <a:cubicBezTo>
                    <a:pt x="198" y="55"/>
                    <a:pt x="198" y="55"/>
                    <a:pt x="198" y="55"/>
                  </a:cubicBezTo>
                  <a:cubicBezTo>
                    <a:pt x="210" y="59"/>
                    <a:pt x="217" y="72"/>
                    <a:pt x="213" y="84"/>
                  </a:cubicBezTo>
                  <a:cubicBezTo>
                    <a:pt x="210" y="93"/>
                    <a:pt x="201" y="99"/>
                    <a:pt x="192"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7" name="Freeform 37"/>
            <p:cNvSpPr/>
            <p:nvPr/>
          </p:nvSpPr>
          <p:spPr bwMode="auto">
            <a:xfrm>
              <a:off x="2255" y="1691"/>
              <a:ext cx="327" cy="151"/>
            </a:xfrm>
            <a:custGeom>
              <a:avLst/>
              <a:gdLst>
                <a:gd name="T0" fmla="*/ 192 w 217"/>
                <a:gd name="T1" fmla="*/ 100 h 100"/>
                <a:gd name="T2" fmla="*/ 185 w 217"/>
                <a:gd name="T3" fmla="*/ 99 h 100"/>
                <a:gd name="T4" fmla="*/ 19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9" y="47"/>
                    <a:pt x="19" y="47"/>
                    <a:pt x="19" y="47"/>
                  </a:cubicBezTo>
                  <a:cubicBezTo>
                    <a:pt x="7" y="43"/>
                    <a:pt x="0" y="31"/>
                    <a:pt x="4" y="19"/>
                  </a:cubicBezTo>
                  <a:cubicBezTo>
                    <a:pt x="7" y="7"/>
                    <a:pt x="20" y="0"/>
                    <a:pt x="32" y="4"/>
                  </a:cubicBezTo>
                  <a:cubicBezTo>
                    <a:pt x="198" y="56"/>
                    <a:pt x="198" y="56"/>
                    <a:pt x="198" y="56"/>
                  </a:cubicBezTo>
                  <a:cubicBezTo>
                    <a:pt x="210" y="59"/>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8" name="Freeform 38"/>
            <p:cNvSpPr/>
            <p:nvPr/>
          </p:nvSpPr>
          <p:spPr bwMode="auto">
            <a:xfrm>
              <a:off x="2364" y="-278"/>
              <a:ext cx="1257" cy="1844"/>
            </a:xfrm>
            <a:custGeom>
              <a:avLst/>
              <a:gdLst>
                <a:gd name="T0" fmla="*/ 725 w 834"/>
                <a:gd name="T1" fmla="*/ 368 h 1224"/>
                <a:gd name="T2" fmla="*/ 725 w 834"/>
                <a:gd name="T3" fmla="*/ 1224 h 1224"/>
                <a:gd name="T4" fmla="*/ 802 w 834"/>
                <a:gd name="T5" fmla="*/ 1178 h 1224"/>
                <a:gd name="T6" fmla="*/ 834 w 834"/>
                <a:gd name="T7" fmla="*/ 1184 h 1224"/>
                <a:gd name="T8" fmla="*/ 834 w 834"/>
                <a:gd name="T9" fmla="*/ 239 h 1224"/>
                <a:gd name="T10" fmla="*/ 128 w 834"/>
                <a:gd name="T11" fmla="*/ 9 h 1224"/>
                <a:gd name="T12" fmla="*/ 127 w 834"/>
                <a:gd name="T13" fmla="*/ 9 h 1224"/>
                <a:gd name="T14" fmla="*/ 86 w 834"/>
                <a:gd name="T15" fmla="*/ 0 h 1224"/>
                <a:gd name="T16" fmla="*/ 0 w 834"/>
                <a:gd name="T17" fmla="*/ 84 h 1224"/>
                <a:gd name="T18" fmla="*/ 20 w 834"/>
                <a:gd name="T19" fmla="*/ 124 h 1224"/>
                <a:gd name="T20" fmla="*/ 59 w 834"/>
                <a:gd name="T21" fmla="*/ 140 h 1224"/>
                <a:gd name="T22" fmla="*/ 714 w 834"/>
                <a:gd name="T23" fmla="*/ 353 h 1224"/>
                <a:gd name="T24" fmla="*/ 725 w 834"/>
                <a:gd name="T25" fmla="*/ 36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4" h="1224">
                  <a:moveTo>
                    <a:pt x="725" y="368"/>
                  </a:moveTo>
                  <a:cubicBezTo>
                    <a:pt x="725" y="1224"/>
                    <a:pt x="725" y="1224"/>
                    <a:pt x="725" y="1224"/>
                  </a:cubicBezTo>
                  <a:cubicBezTo>
                    <a:pt x="740" y="1197"/>
                    <a:pt x="768" y="1178"/>
                    <a:pt x="802" y="1178"/>
                  </a:cubicBezTo>
                  <a:cubicBezTo>
                    <a:pt x="812" y="1178"/>
                    <a:pt x="822" y="1180"/>
                    <a:pt x="834" y="1184"/>
                  </a:cubicBezTo>
                  <a:cubicBezTo>
                    <a:pt x="834" y="239"/>
                    <a:pt x="834" y="239"/>
                    <a:pt x="834" y="239"/>
                  </a:cubicBezTo>
                  <a:cubicBezTo>
                    <a:pt x="128" y="9"/>
                    <a:pt x="128" y="9"/>
                    <a:pt x="128" y="9"/>
                  </a:cubicBezTo>
                  <a:cubicBezTo>
                    <a:pt x="128" y="9"/>
                    <a:pt x="128" y="9"/>
                    <a:pt x="127" y="9"/>
                  </a:cubicBezTo>
                  <a:cubicBezTo>
                    <a:pt x="112" y="3"/>
                    <a:pt x="99" y="0"/>
                    <a:pt x="86" y="0"/>
                  </a:cubicBezTo>
                  <a:cubicBezTo>
                    <a:pt x="39" y="0"/>
                    <a:pt x="2" y="37"/>
                    <a:pt x="0" y="84"/>
                  </a:cubicBezTo>
                  <a:cubicBezTo>
                    <a:pt x="1" y="94"/>
                    <a:pt x="7" y="116"/>
                    <a:pt x="20" y="124"/>
                  </a:cubicBezTo>
                  <a:cubicBezTo>
                    <a:pt x="37" y="134"/>
                    <a:pt x="59" y="140"/>
                    <a:pt x="59" y="140"/>
                  </a:cubicBezTo>
                  <a:cubicBezTo>
                    <a:pt x="714" y="353"/>
                    <a:pt x="714" y="353"/>
                    <a:pt x="714" y="353"/>
                  </a:cubicBezTo>
                  <a:cubicBezTo>
                    <a:pt x="720" y="355"/>
                    <a:pt x="725" y="361"/>
                    <a:pt x="725" y="368"/>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7395727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arn(outVertical)">
                                      <p:cBhvr>
                                        <p:cTn id="11" dur="500"/>
                                        <p:tgtEl>
                                          <p:spTgt spid="3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52403" y="1832669"/>
            <a:ext cx="2707454" cy="2711710"/>
            <a:chOff x="1452403" y="1832669"/>
            <a:chExt cx="2707454" cy="2711710"/>
          </a:xfrm>
        </p:grpSpPr>
        <p:grpSp>
          <p:nvGrpSpPr>
            <p:cNvPr id="52" name="组合 51"/>
            <p:cNvGrpSpPr/>
            <p:nvPr/>
          </p:nvGrpSpPr>
          <p:grpSpPr>
            <a:xfrm>
              <a:off x="1452403" y="1832669"/>
              <a:ext cx="2707454" cy="2711710"/>
              <a:chOff x="1393278" y="1580877"/>
              <a:chExt cx="2707454" cy="2711710"/>
            </a:xfrm>
          </p:grpSpPr>
          <p:sp>
            <p:nvSpPr>
              <p:cNvPr id="53" name="Oval 5"/>
              <p:cNvSpPr>
                <a:spLocks noChangeArrowheads="1"/>
              </p:cNvSpPr>
              <p:nvPr/>
            </p:nvSpPr>
            <p:spPr bwMode="auto">
              <a:xfrm>
                <a:off x="1393278" y="1580877"/>
                <a:ext cx="2707454" cy="2711710"/>
              </a:xfrm>
              <a:prstGeom prst="ellipse">
                <a:avLst/>
              </a:prstGeom>
              <a:solidFill>
                <a:srgbClr val="5ABB9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Oval 6"/>
              <p:cNvSpPr>
                <a:spLocks noChangeArrowheads="1"/>
              </p:cNvSpPr>
              <p:nvPr/>
            </p:nvSpPr>
            <p:spPr bwMode="auto">
              <a:xfrm>
                <a:off x="1474163" y="1661762"/>
                <a:ext cx="2545689" cy="2549944"/>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4" name="矩形 73"/>
            <p:cNvSpPr/>
            <p:nvPr/>
          </p:nvSpPr>
          <p:spPr>
            <a:xfrm>
              <a:off x="1790467" y="2992571"/>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发展</a:t>
              </a:r>
              <a:r>
                <a:rPr lang="zh-CN" altLang="en-US" sz="3600" b="1" dirty="0">
                  <a:solidFill>
                    <a:srgbClr val="FBFBFB"/>
                  </a:solidFill>
                  <a:latin typeface="印品黑体" panose="00000500000000000000" pitchFamily="2" charset="-122"/>
                  <a:ea typeface="印品黑体" panose="00000500000000000000" pitchFamily="2" charset="-122"/>
                </a:rPr>
                <a:t>趋势</a:t>
              </a:r>
            </a:p>
          </p:txBody>
        </p:sp>
        <p:sp>
          <p:nvSpPr>
            <p:cNvPr id="77" name="文本框 76"/>
            <p:cNvSpPr txBox="1"/>
            <p:nvPr/>
          </p:nvSpPr>
          <p:spPr>
            <a:xfrm>
              <a:off x="2406019" y="2326966"/>
              <a:ext cx="635110"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01</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4664144" y="1832668"/>
            <a:ext cx="2703198" cy="2711712"/>
            <a:chOff x="4664144" y="1832668"/>
            <a:chExt cx="2703198" cy="2711712"/>
          </a:xfrm>
        </p:grpSpPr>
        <p:grpSp>
          <p:nvGrpSpPr>
            <p:cNvPr id="55" name="组合 54"/>
            <p:cNvGrpSpPr/>
            <p:nvPr/>
          </p:nvGrpSpPr>
          <p:grpSpPr>
            <a:xfrm>
              <a:off x="4664144" y="1832668"/>
              <a:ext cx="2703198" cy="2711712"/>
              <a:chOff x="4605019" y="1580876"/>
              <a:chExt cx="2703198" cy="2711712"/>
            </a:xfrm>
          </p:grpSpPr>
          <p:sp>
            <p:nvSpPr>
              <p:cNvPr id="56" name="Oval 7"/>
              <p:cNvSpPr>
                <a:spLocks noChangeArrowheads="1"/>
              </p:cNvSpPr>
              <p:nvPr/>
            </p:nvSpPr>
            <p:spPr bwMode="auto">
              <a:xfrm>
                <a:off x="4605019" y="1580876"/>
                <a:ext cx="2703198" cy="2711712"/>
              </a:xfrm>
              <a:prstGeom prst="ellipse">
                <a:avLst/>
              </a:prstGeom>
              <a:solidFill>
                <a:srgbClr val="756271"/>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Oval 8"/>
              <p:cNvSpPr>
                <a:spLocks noChangeArrowheads="1"/>
              </p:cNvSpPr>
              <p:nvPr/>
            </p:nvSpPr>
            <p:spPr bwMode="auto">
              <a:xfrm>
                <a:off x="4681644" y="1661761"/>
                <a:ext cx="2545688"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5" name="矩形 74"/>
            <p:cNvSpPr/>
            <p:nvPr/>
          </p:nvSpPr>
          <p:spPr>
            <a:xfrm>
              <a:off x="5075752" y="2994179"/>
              <a:ext cx="2031325" cy="646331"/>
            </a:xfrm>
            <a:prstGeom prst="rect">
              <a:avLst/>
            </a:prstGeom>
          </p:spPr>
          <p:txBody>
            <a:bodyPr wrap="none">
              <a:spAutoFit/>
            </a:bodyPr>
            <a:lstStyle/>
            <a:p>
              <a:r>
                <a:rPr lang="zh-CN" altLang="en-US" sz="3600" b="1" dirty="0">
                  <a:solidFill>
                    <a:srgbClr val="FBFBFB"/>
                  </a:solidFill>
                  <a:latin typeface="印品黑体" panose="00000500000000000000" pitchFamily="2" charset="-122"/>
                  <a:ea typeface="印品黑体" panose="00000500000000000000" pitchFamily="2" charset="-122"/>
                </a:rPr>
                <a:t>形势</a:t>
              </a:r>
              <a:r>
                <a:rPr lang="zh-CN" altLang="en-US" sz="3600" dirty="0">
                  <a:solidFill>
                    <a:srgbClr val="FBFBFB"/>
                  </a:solidFill>
                  <a:latin typeface="印品黑体" panose="00000500000000000000" pitchFamily="2" charset="-122"/>
                  <a:ea typeface="印品黑体" panose="00000500000000000000" pitchFamily="2" charset="-122"/>
                </a:rPr>
                <a:t>倒逼</a:t>
              </a:r>
            </a:p>
          </p:txBody>
        </p:sp>
        <p:sp>
          <p:nvSpPr>
            <p:cNvPr id="78" name="文本框 77"/>
            <p:cNvSpPr txBox="1"/>
            <p:nvPr/>
          </p:nvSpPr>
          <p:spPr>
            <a:xfrm>
              <a:off x="5610919" y="2336494"/>
              <a:ext cx="726481"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02</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7" name="组合 6"/>
          <p:cNvGrpSpPr/>
          <p:nvPr/>
        </p:nvGrpSpPr>
        <p:grpSpPr>
          <a:xfrm>
            <a:off x="7912386" y="1832668"/>
            <a:ext cx="2703198" cy="2711712"/>
            <a:chOff x="7912386" y="1832668"/>
            <a:chExt cx="2703198" cy="2711712"/>
          </a:xfrm>
        </p:grpSpPr>
        <p:grpSp>
          <p:nvGrpSpPr>
            <p:cNvPr id="58" name="组合 57"/>
            <p:cNvGrpSpPr/>
            <p:nvPr/>
          </p:nvGrpSpPr>
          <p:grpSpPr>
            <a:xfrm>
              <a:off x="7912386" y="1832668"/>
              <a:ext cx="2703198" cy="2711712"/>
              <a:chOff x="7853261" y="1580876"/>
              <a:chExt cx="2703198" cy="2711712"/>
            </a:xfrm>
          </p:grpSpPr>
          <p:sp>
            <p:nvSpPr>
              <p:cNvPr id="59" name="Oval 9"/>
              <p:cNvSpPr>
                <a:spLocks noChangeArrowheads="1"/>
              </p:cNvSpPr>
              <p:nvPr/>
            </p:nvSpPr>
            <p:spPr bwMode="auto">
              <a:xfrm>
                <a:off x="7853261" y="1580876"/>
                <a:ext cx="2703198" cy="2711712"/>
              </a:xfrm>
              <a:prstGeom prst="ellipse">
                <a:avLst/>
              </a:prstGeom>
              <a:solidFill>
                <a:srgbClr val="EF5B4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0" name="Oval 10"/>
              <p:cNvSpPr>
                <a:spLocks noChangeArrowheads="1"/>
              </p:cNvSpPr>
              <p:nvPr/>
            </p:nvSpPr>
            <p:spPr bwMode="auto">
              <a:xfrm>
                <a:off x="7934146" y="1661761"/>
                <a:ext cx="2541432"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6" name="矩形 75"/>
            <p:cNvSpPr/>
            <p:nvPr/>
          </p:nvSpPr>
          <p:spPr>
            <a:xfrm>
              <a:off x="8313818" y="3011877"/>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内在</a:t>
              </a:r>
              <a:r>
                <a:rPr lang="zh-CN" altLang="en-US" sz="3600" b="1" dirty="0">
                  <a:solidFill>
                    <a:srgbClr val="FBFBFB"/>
                  </a:solidFill>
                  <a:latin typeface="印品黑体" panose="00000500000000000000" pitchFamily="2" charset="-122"/>
                  <a:ea typeface="印品黑体" panose="00000500000000000000" pitchFamily="2" charset="-122"/>
                </a:rPr>
                <a:t>需求</a:t>
              </a:r>
            </a:p>
          </p:txBody>
        </p:sp>
        <p:sp>
          <p:nvSpPr>
            <p:cNvPr id="79" name="文本框 78"/>
            <p:cNvSpPr txBox="1"/>
            <p:nvPr/>
          </p:nvSpPr>
          <p:spPr>
            <a:xfrm>
              <a:off x="8894604" y="2349316"/>
              <a:ext cx="723275"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03</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sp>
        <p:nvSpPr>
          <p:cNvPr id="9" name="文本框 6"/>
          <p:cNvSpPr txBox="1">
            <a:spLocks noChangeArrowheads="1"/>
          </p:cNvSpPr>
          <p:nvPr/>
        </p:nvSpPr>
        <p:spPr bwMode="auto">
          <a:xfrm>
            <a:off x="1059131" y="834980"/>
            <a:ext cx="142378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Background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cxnSp>
        <p:nvCxnSpPr>
          <p:cNvPr id="15" name="直接连接符 14"/>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3887983" y="3132493"/>
            <a:ext cx="1030200" cy="144738"/>
            <a:chOff x="2929691" y="2127825"/>
            <a:chExt cx="900366" cy="126498"/>
          </a:xfrm>
        </p:grpSpPr>
        <p:sp>
          <p:nvSpPr>
            <p:cNvPr id="62" name="Oval 13"/>
            <p:cNvSpPr>
              <a:spLocks noChangeArrowheads="1"/>
            </p:cNvSpPr>
            <p:nvPr/>
          </p:nvSpPr>
          <p:spPr bwMode="auto">
            <a:xfrm>
              <a:off x="2929691"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3" name="Oval 14"/>
            <p:cNvSpPr>
              <a:spLocks noChangeArrowheads="1"/>
            </p:cNvSpPr>
            <p:nvPr/>
          </p:nvSpPr>
          <p:spPr bwMode="auto">
            <a:xfrm>
              <a:off x="370355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6" name="Freeform 15"/>
            <p:cNvSpPr/>
            <p:nvPr/>
          </p:nvSpPr>
          <p:spPr bwMode="auto">
            <a:xfrm>
              <a:off x="2974337" y="2165030"/>
              <a:ext cx="807354" cy="55809"/>
            </a:xfrm>
            <a:custGeom>
              <a:avLst/>
              <a:gdLst>
                <a:gd name="T0" fmla="*/ 47 w 958"/>
                <a:gd name="T1" fmla="*/ 0 h 66"/>
                <a:gd name="T2" fmla="*/ 913 w 958"/>
                <a:gd name="T3" fmla="*/ 0 h 66"/>
                <a:gd name="T4" fmla="*/ 913 w 958"/>
                <a:gd name="T5" fmla="*/ 66 h 66"/>
                <a:gd name="T6" fmla="*/ 47 w 958"/>
                <a:gd name="T7" fmla="*/ 66 h 66"/>
                <a:gd name="T8" fmla="*/ 47 w 958"/>
                <a:gd name="T9" fmla="*/ 0 h 66"/>
              </a:gdLst>
              <a:ahLst/>
              <a:cxnLst>
                <a:cxn ang="0">
                  <a:pos x="T0" y="T1"/>
                </a:cxn>
                <a:cxn ang="0">
                  <a:pos x="T2" y="T3"/>
                </a:cxn>
                <a:cxn ang="0">
                  <a:pos x="T4" y="T5"/>
                </a:cxn>
                <a:cxn ang="0">
                  <a:pos x="T6" y="T7"/>
                </a:cxn>
                <a:cxn ang="0">
                  <a:pos x="T8" y="T9"/>
                </a:cxn>
              </a:cxnLst>
              <a:rect l="0" t="0" r="r" b="b"/>
              <a:pathLst>
                <a:path w="958" h="66">
                  <a:moveTo>
                    <a:pt x="47" y="0"/>
                  </a:moveTo>
                  <a:cubicBezTo>
                    <a:pt x="335" y="0"/>
                    <a:pt x="624" y="0"/>
                    <a:pt x="913" y="0"/>
                  </a:cubicBezTo>
                  <a:cubicBezTo>
                    <a:pt x="957" y="2"/>
                    <a:pt x="958" y="63"/>
                    <a:pt x="913" y="66"/>
                  </a:cubicBezTo>
                  <a:cubicBezTo>
                    <a:pt x="624" y="66"/>
                    <a:pt x="335" y="66"/>
                    <a:pt x="47" y="66"/>
                  </a:cubicBezTo>
                  <a:cubicBezTo>
                    <a:pt x="0" y="63"/>
                    <a:pt x="2" y="2"/>
                    <a:pt x="47"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grpSp>
        <p:nvGrpSpPr>
          <p:cNvPr id="67" name="组合 66"/>
          <p:cNvGrpSpPr/>
          <p:nvPr/>
        </p:nvGrpSpPr>
        <p:grpSpPr>
          <a:xfrm>
            <a:off x="7128812" y="3132493"/>
            <a:ext cx="1030200" cy="144738"/>
            <a:chOff x="5627069" y="2127825"/>
            <a:chExt cx="900366" cy="126498"/>
          </a:xfrm>
        </p:grpSpPr>
        <p:sp>
          <p:nvSpPr>
            <p:cNvPr id="68" name="Oval 16"/>
            <p:cNvSpPr>
              <a:spLocks noChangeArrowheads="1"/>
            </p:cNvSpPr>
            <p:nvPr/>
          </p:nvSpPr>
          <p:spPr bwMode="auto">
            <a:xfrm>
              <a:off x="562706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9" name="Oval 17"/>
            <p:cNvSpPr>
              <a:spLocks noChangeArrowheads="1"/>
            </p:cNvSpPr>
            <p:nvPr/>
          </p:nvSpPr>
          <p:spPr bwMode="auto">
            <a:xfrm>
              <a:off x="6400937"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70" name="Freeform 18"/>
            <p:cNvSpPr/>
            <p:nvPr/>
          </p:nvSpPr>
          <p:spPr bwMode="auto">
            <a:xfrm>
              <a:off x="5671715" y="2165030"/>
              <a:ext cx="807354" cy="55809"/>
            </a:xfrm>
            <a:custGeom>
              <a:avLst/>
              <a:gdLst>
                <a:gd name="T0" fmla="*/ 46 w 957"/>
                <a:gd name="T1" fmla="*/ 0 h 66"/>
                <a:gd name="T2" fmla="*/ 912 w 957"/>
                <a:gd name="T3" fmla="*/ 0 h 66"/>
                <a:gd name="T4" fmla="*/ 912 w 957"/>
                <a:gd name="T5" fmla="*/ 66 h 66"/>
                <a:gd name="T6" fmla="*/ 46 w 957"/>
                <a:gd name="T7" fmla="*/ 66 h 66"/>
                <a:gd name="T8" fmla="*/ 46 w 957"/>
                <a:gd name="T9" fmla="*/ 0 h 66"/>
              </a:gdLst>
              <a:ahLst/>
              <a:cxnLst>
                <a:cxn ang="0">
                  <a:pos x="T0" y="T1"/>
                </a:cxn>
                <a:cxn ang="0">
                  <a:pos x="T2" y="T3"/>
                </a:cxn>
                <a:cxn ang="0">
                  <a:pos x="T4" y="T5"/>
                </a:cxn>
                <a:cxn ang="0">
                  <a:pos x="T6" y="T7"/>
                </a:cxn>
                <a:cxn ang="0">
                  <a:pos x="T8" y="T9"/>
                </a:cxn>
              </a:cxnLst>
              <a:rect l="0" t="0" r="r" b="b"/>
              <a:pathLst>
                <a:path w="957" h="66">
                  <a:moveTo>
                    <a:pt x="46" y="0"/>
                  </a:moveTo>
                  <a:cubicBezTo>
                    <a:pt x="335" y="0"/>
                    <a:pt x="624" y="0"/>
                    <a:pt x="912" y="0"/>
                  </a:cubicBezTo>
                  <a:cubicBezTo>
                    <a:pt x="957" y="2"/>
                    <a:pt x="957" y="63"/>
                    <a:pt x="912" y="66"/>
                  </a:cubicBezTo>
                  <a:cubicBezTo>
                    <a:pt x="624" y="66"/>
                    <a:pt x="335" y="66"/>
                    <a:pt x="46" y="66"/>
                  </a:cubicBezTo>
                  <a:cubicBezTo>
                    <a:pt x="0" y="63"/>
                    <a:pt x="1" y="2"/>
                    <a:pt x="46"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1" name="矩形 70"/>
          <p:cNvSpPr/>
          <p:nvPr/>
        </p:nvSpPr>
        <p:spPr>
          <a:xfrm>
            <a:off x="1504893" y="4765204"/>
            <a:ext cx="2574084"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大数据时代，利用信息化技术对企业数据进行统计分析来驱动商业决策已是大势所趋。</a:t>
            </a:r>
          </a:p>
        </p:txBody>
      </p:sp>
      <p:sp>
        <p:nvSpPr>
          <p:cNvPr id="72" name="矩形 71"/>
          <p:cNvSpPr/>
          <p:nvPr/>
        </p:nvSpPr>
        <p:spPr>
          <a:xfrm>
            <a:off x="4620984" y="4745521"/>
            <a:ext cx="2780090"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我国是航运大国，综合船舶运力超</a:t>
            </a:r>
            <a:r>
              <a:rPr lang="en-US" altLang="zh-CN" sz="2000" dirty="0">
                <a:solidFill>
                  <a:schemeClr val="tx1">
                    <a:lumMod val="75000"/>
                    <a:lumOff val="25000"/>
                  </a:schemeClr>
                </a:solidFill>
                <a:latin typeface="印品黑体" panose="00000500000000000000" pitchFamily="2" charset="-122"/>
                <a:ea typeface="印品黑体" panose="00000500000000000000" pitchFamily="2" charset="-122"/>
              </a:rPr>
              <a:t>1</a:t>
            </a:r>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亿载重吨，世界排名第一，但是随之而来的各种航运安全问题愈发突出。</a:t>
            </a:r>
          </a:p>
        </p:txBody>
      </p:sp>
      <p:sp>
        <p:nvSpPr>
          <p:cNvPr id="73" name="矩形 72"/>
          <p:cNvSpPr/>
          <p:nvPr/>
        </p:nvSpPr>
        <p:spPr>
          <a:xfrm>
            <a:off x="7950038" y="4745521"/>
            <a:ext cx="2743972"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为了有效评估船舶运营中存在的风险，有必要研究和建立全面、系统、客观的船舶风险评估模型。</a:t>
            </a:r>
          </a:p>
        </p:txBody>
      </p:sp>
      <p:sp>
        <p:nvSpPr>
          <p:cNvPr id="80" name="TextBox 42"/>
          <p:cNvSpPr txBox="1"/>
          <p:nvPr/>
        </p:nvSpPr>
        <p:spPr>
          <a:xfrm>
            <a:off x="1213474" y="266653"/>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1.1 </a:t>
            </a:r>
            <a:r>
              <a:rPr lang="zh-CN" altLang="en-US" b="0" dirty="0">
                <a:solidFill>
                  <a:srgbClr val="756271"/>
                </a:solidFill>
                <a:latin typeface="印品黑体" panose="00000500000000000000" pitchFamily="2" charset="-122"/>
                <a:ea typeface="印品黑体" panose="00000500000000000000" pitchFamily="2" charset="-122"/>
              </a:rPr>
              <a:t>研究背景</a:t>
            </a:r>
          </a:p>
        </p:txBody>
      </p:sp>
      <p:sp>
        <p:nvSpPr>
          <p:cNvPr id="39" name="文本框 38">
            <a:extLst>
              <a:ext uri="{FF2B5EF4-FFF2-40B4-BE49-F238E27FC236}">
                <a16:creationId xmlns:a16="http://schemas.microsoft.com/office/drawing/2014/main" id="{18964B30-8DA1-4C7D-89D5-D0762AF646FD}"/>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8374774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par>
                                <p:cTn id="15" presetID="25" presetClass="entr" presetSubtype="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25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25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250" accel="50000" fill="hold">
                                          <p:stCondLst>
                                            <p:cond delay="250"/>
                                          </p:stCondLst>
                                        </p:cTn>
                                        <p:tgtEl>
                                          <p:spTgt spid="6"/>
                                        </p:tgtEl>
                                        <p:attrNameLst>
                                          <p:attrName>ppt_w</p:attrName>
                                        </p:attrNameLst>
                                      </p:cBhvr>
                                      <p:tavLst>
                                        <p:tav tm="0">
                                          <p:val>
                                            <p:strVal val="#ppt_w*.05"/>
                                          </p:val>
                                        </p:tav>
                                        <p:tav tm="100000">
                                          <p:val>
                                            <p:strVal val="#ppt_w"/>
                                          </p:val>
                                        </p:tav>
                                      </p:tavLst>
                                    </p:anim>
                                    <p:anim calcmode="lin" valueType="num">
                                      <p:cBhvr>
                                        <p:cTn id="20" dur="500" fill="hold"/>
                                        <p:tgtEl>
                                          <p:spTgt spid="6"/>
                                        </p:tgtEl>
                                        <p:attrNameLst>
                                          <p:attrName>ppt_h</p:attrName>
                                        </p:attrNameLst>
                                      </p:cBhvr>
                                      <p:tavLst>
                                        <p:tav tm="0">
                                          <p:val>
                                            <p:strVal val="#ppt_h"/>
                                          </p:val>
                                        </p:tav>
                                        <p:tav tm="100000">
                                          <p:val>
                                            <p:strVal val="#ppt_h"/>
                                          </p:val>
                                        </p:tav>
                                      </p:tavLst>
                                    </p:anim>
                                    <p:anim calcmode="lin" valueType="num">
                                      <p:cBhvr>
                                        <p:cTn id="21" dur="25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25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250" accel="50000" fill="hold">
                                          <p:stCondLst>
                                            <p:cond delay="250"/>
                                          </p:stCondLst>
                                        </p:cTn>
                                        <p:tgtEl>
                                          <p:spTgt spid="6"/>
                                        </p:tgtEl>
                                        <p:attrNameLst>
                                          <p:attrName>ppt_y</p:attrName>
                                        </p:attrNameLst>
                                      </p:cBhvr>
                                      <p:tavLst>
                                        <p:tav tm="0">
                                          <p:val>
                                            <p:strVal val="#ppt_y+.1"/>
                                          </p:val>
                                        </p:tav>
                                        <p:tav tm="100000">
                                          <p:val>
                                            <p:strVal val="#ppt_y"/>
                                          </p:val>
                                        </p:tav>
                                      </p:tavLst>
                                    </p:anim>
                                    <p:animEffect transition="in" filter="fade">
                                      <p:cBhvr>
                                        <p:cTn id="24" dur="500" decel="50000">
                                          <p:stCondLst>
                                            <p:cond delay="0"/>
                                          </p:stCondLst>
                                        </p:cTn>
                                        <p:tgtEl>
                                          <p:spTgt spid="6"/>
                                        </p:tgtEl>
                                      </p:cBhvr>
                                    </p:animEffect>
                                  </p:childTnLst>
                                </p:cTn>
                              </p:par>
                              <p:par>
                                <p:cTn id="25" presetID="25" presetClass="entr" presetSubtype="0"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 calcmode="lin" valueType="num">
                                      <p:cBhvr>
                                        <p:cTn id="27"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8"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9"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30" dur="500" fill="hold"/>
                                        <p:tgtEl>
                                          <p:spTgt spid="7"/>
                                        </p:tgtEl>
                                        <p:attrNameLst>
                                          <p:attrName>ppt_h</p:attrName>
                                        </p:attrNameLst>
                                      </p:cBhvr>
                                      <p:tavLst>
                                        <p:tav tm="0">
                                          <p:val>
                                            <p:strVal val="#ppt_h"/>
                                          </p:val>
                                        </p:tav>
                                        <p:tav tm="100000">
                                          <p:val>
                                            <p:strVal val="#ppt_h"/>
                                          </p:val>
                                        </p:tav>
                                      </p:tavLst>
                                    </p:anim>
                                    <p:anim calcmode="lin" valueType="num">
                                      <p:cBhvr>
                                        <p:cTn id="31"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32"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33"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34" dur="500" decel="50000">
                                          <p:stCondLst>
                                            <p:cond delay="0"/>
                                          </p:stCondLst>
                                        </p:cTn>
                                        <p:tgtEl>
                                          <p:spTgt spid="7"/>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61"/>
                                        </p:tgtEl>
                                        <p:attrNameLst>
                                          <p:attrName>style.visibility</p:attrName>
                                        </p:attrNameLst>
                                      </p:cBhvr>
                                      <p:to>
                                        <p:strVal val="visible"/>
                                      </p:to>
                                    </p:set>
                                    <p:animEffect transition="in" filter="wipe(left)">
                                      <p:cBhvr>
                                        <p:cTn id="38" dur="500"/>
                                        <p:tgtEl>
                                          <p:spTgt spid="61"/>
                                        </p:tgtEl>
                                      </p:cBhvr>
                                    </p:animEffect>
                                  </p:childTnLst>
                                </p:cTn>
                              </p:par>
                              <p:par>
                                <p:cTn id="39" presetID="22" presetClass="entr" presetSubtype="8" fill="hold" nodeType="with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wipe(left)">
                                      <p:cBhvr>
                                        <p:cTn id="41" dur="500"/>
                                        <p:tgtEl>
                                          <p:spTgt spid="67"/>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500"/>
                                        <p:tgtEl>
                                          <p:spTgt spid="72"/>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73"/>
                                        </p:tgtEl>
                                        <p:attrNameLst>
                                          <p:attrName>style.visibility</p:attrName>
                                        </p:attrNameLst>
                                      </p:cBhvr>
                                      <p:to>
                                        <p:strVal val="visible"/>
                                      </p:to>
                                    </p:set>
                                    <p:animEffect transition="in" filter="fade">
                                      <p:cBhvr>
                                        <p:cTn id="5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7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62897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Research Abroad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1"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1.2.1 </a:t>
            </a:r>
            <a:r>
              <a:rPr lang="zh-CN" altLang="en-US" b="0" dirty="0">
                <a:solidFill>
                  <a:srgbClr val="756271"/>
                </a:solidFill>
                <a:latin typeface="印品黑体" panose="00000500000000000000" pitchFamily="2" charset="-122"/>
                <a:ea typeface="印品黑体" panose="00000500000000000000" pitchFamily="2" charset="-122"/>
              </a:rPr>
              <a:t>国外相关研究情况</a:t>
            </a:r>
          </a:p>
        </p:txBody>
      </p:sp>
      <p:sp>
        <p:nvSpPr>
          <p:cNvPr id="47" name="Freeform 10"/>
          <p:cNvSpPr/>
          <p:nvPr/>
        </p:nvSpPr>
        <p:spPr bwMode="auto">
          <a:xfrm>
            <a:off x="1736233"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5429865" y="1853184"/>
            <a:ext cx="493649" cy="1684119"/>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748895"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707651"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7164776"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766391" y="1769582"/>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IMO</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发布了船舶风险评估规范性文件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综合安全评价</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指南，旨在评估船舶安全性、降低运营风险以及提供决策依据。</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684339"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352584"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020905"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689150"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8357396"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739313"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必和必拓公司、力拓集团和嘉吉公司共同成立了国际船舶评级公司</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RightShip</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，旨在提高货运船舶风险预测能力和航行安全程度。</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2001</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5471634" y="1769582"/>
            <a:ext cx="3142089" cy="1401140"/>
            <a:chOff x="5471634" y="1769582"/>
            <a:chExt cx="3142089" cy="1401140"/>
          </a:xfrm>
        </p:grpSpPr>
        <p:sp>
          <p:nvSpPr>
            <p:cNvPr id="61" name="矩形 60"/>
            <p:cNvSpPr/>
            <p:nvPr/>
          </p:nvSpPr>
          <p:spPr>
            <a:xfrm>
              <a:off x="5471634"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Tony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Rosqvista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Risto</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Tuominen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在研究了大量</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应用案例的基础上，提出了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评估结果可靠性的评判标准和方法。</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7228017" y="5005656"/>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Floris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Goerlandt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Pentti</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Kujala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研究了导致船舶碰撞事故的主要原因，并以此为根据评估船舶碰撞风险。</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791919" y="1769582"/>
            <a:ext cx="2297688" cy="1647361"/>
            <a:chOff x="8791919" y="1769582"/>
            <a:chExt cx="2297688" cy="1647361"/>
          </a:xfrm>
        </p:grpSpPr>
        <p:sp>
          <p:nvSpPr>
            <p:cNvPr id="65" name="矩形 64"/>
            <p:cNvSpPr/>
            <p:nvPr/>
          </p:nvSpPr>
          <p:spPr>
            <a:xfrm>
              <a:off x="8791919" y="2093504"/>
              <a:ext cx="2297688" cy="1323439"/>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Stephen Vander Hoorn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等人利用</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的评估模式对澳大利亚港口航道条件进行航行安全评估</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15" name="文本框 14">
            <a:extLst>
              <a:ext uri="{FF2B5EF4-FFF2-40B4-BE49-F238E27FC236}">
                <a16:creationId xmlns:a16="http://schemas.microsoft.com/office/drawing/2014/main" id="{0C60B4A7-9F78-44B2-B822-70DF5BB08BCF}"/>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a:t>
            </a:r>
            <a:endParaRPr lang="zh-CN" altLang="en-US" sz="3200" dirty="0">
              <a:ea typeface="印品黑体" panose="00000500000000000000"/>
            </a:endParaRPr>
          </a:p>
        </p:txBody>
      </p:sp>
    </p:spTree>
    <p:extLst>
      <p:ext uri="{BB962C8B-B14F-4D97-AF65-F5344CB8AC3E}">
        <p14:creationId xmlns:p14="http://schemas.microsoft.com/office/powerpoint/2010/main" val="3702404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4118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Domestic Research</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2"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1.2.2 </a:t>
            </a:r>
            <a:r>
              <a:rPr lang="zh-CN" altLang="en-US" b="0" dirty="0">
                <a:solidFill>
                  <a:srgbClr val="756271"/>
                </a:solidFill>
                <a:latin typeface="印品黑体" panose="00000500000000000000" pitchFamily="2" charset="-122"/>
                <a:ea typeface="印品黑体" panose="00000500000000000000" pitchFamily="2" charset="-122"/>
              </a:rPr>
              <a:t>国内相关研究情况</a:t>
            </a:r>
          </a:p>
        </p:txBody>
      </p:sp>
      <p:sp>
        <p:nvSpPr>
          <p:cNvPr id="47" name="Freeform 10"/>
          <p:cNvSpPr/>
          <p:nvPr/>
        </p:nvSpPr>
        <p:spPr bwMode="auto">
          <a:xfrm>
            <a:off x="1736233"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5391971" y="1769582"/>
            <a:ext cx="531543" cy="1767721"/>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748895"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707651"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7164776"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793175" y="1645400"/>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中国船级社颁布了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，系统宏观地阐述船舶安全评估方法，填补了我国这一领域的空白。</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684339"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352584"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020905"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689150"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8357396"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739313"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张圣坤等人编写的</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船舶与海洋工程风险评估</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是一部系统阐述船舶与海洋工程领域风险评估方法的著作。</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5472238" y="1576764"/>
            <a:ext cx="3142089" cy="1647361"/>
            <a:chOff x="5471634" y="1769582"/>
            <a:chExt cx="3142089" cy="1647361"/>
          </a:xfrm>
        </p:grpSpPr>
        <p:sp>
          <p:nvSpPr>
            <p:cNvPr id="61" name="矩形 60"/>
            <p:cNvSpPr/>
            <p:nvPr/>
          </p:nvSpPr>
          <p:spPr>
            <a:xfrm>
              <a:off x="5471634" y="2093504"/>
              <a:ext cx="314208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上海海事大学余疆根据船舶适航条件、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检查项和严重船舶事故主因，确定影响船舶安全的主要风险点，建立多层次的风险因素体系并定量计算船舶风险值。</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2006</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7230050" y="4975575"/>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上海交通大学姜方荣结合国际公约、国内法规和船舶实际营运情况，提出简化的风险评估量化模型以及风险评估和控制程序。</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797289" y="1645400"/>
            <a:ext cx="2901969" cy="1647361"/>
            <a:chOff x="8791919" y="1769582"/>
            <a:chExt cx="2410609" cy="1647361"/>
          </a:xfrm>
        </p:grpSpPr>
        <p:sp>
          <p:nvSpPr>
            <p:cNvPr id="65" name="矩形 64"/>
            <p:cNvSpPr/>
            <p:nvPr/>
          </p:nvSpPr>
          <p:spPr>
            <a:xfrm>
              <a:off x="8791919" y="2093504"/>
              <a:ext cx="241060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中国船级社在老版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的基础上，借鉴了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评估流程和风险评估方法，编制了新版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76" name="文本框 75">
            <a:extLst>
              <a:ext uri="{FF2B5EF4-FFF2-40B4-BE49-F238E27FC236}">
                <a16:creationId xmlns:a16="http://schemas.microsoft.com/office/drawing/2014/main" id="{8BDE20BF-EEAA-44ED-AFF8-22F3E2A34320}"/>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0980500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081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Objectives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97138"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1.3 </a:t>
            </a:r>
            <a:r>
              <a:rPr lang="zh-CN" altLang="en-US" b="0" dirty="0">
                <a:solidFill>
                  <a:srgbClr val="756271"/>
                </a:solidFill>
                <a:latin typeface="印品黑体" panose="00000500000000000000" pitchFamily="2" charset="-122"/>
                <a:ea typeface="印品黑体" panose="00000500000000000000" pitchFamily="2" charset="-122"/>
              </a:rPr>
              <a:t>研究目标</a:t>
            </a:r>
          </a:p>
        </p:txBody>
      </p:sp>
      <p:sp>
        <p:nvSpPr>
          <p:cNvPr id="10" name="Freeform 7"/>
          <p:cNvSpPr/>
          <p:nvPr/>
        </p:nvSpPr>
        <p:spPr bwMode="auto">
          <a:xfrm rot="21146637">
            <a:off x="177727" y="2575994"/>
            <a:ext cx="6616700" cy="3140075"/>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85000"/>
            </a:schemeClr>
          </a:solidFill>
          <a:ln>
            <a:noFill/>
          </a:ln>
        </p:spPr>
        <p:txBody>
          <a:bodyPr/>
          <a:lstStyle/>
          <a:p>
            <a:pPr eaLnBrk="1" fontAlgn="auto" hangingPunct="1">
              <a:spcBef>
                <a:spcPts val="0"/>
              </a:spcBef>
              <a:spcAft>
                <a:spcPts val="0"/>
              </a:spcAft>
              <a:defRPr/>
            </a:pPr>
            <a:endParaRPr lang="en-US">
              <a:solidFill>
                <a:prstClr val="black"/>
              </a:solidFill>
              <a:latin typeface="印品黑体" panose="00000500000000000000" pitchFamily="2" charset="-122"/>
              <a:cs typeface="+mn-ea"/>
              <a:sym typeface="+mn-lt"/>
            </a:endParaRPr>
          </a:p>
        </p:txBody>
      </p:sp>
      <p:pic>
        <p:nvPicPr>
          <p:cNvPr id="15" name="图片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291382">
            <a:off x="6303890" y="715444"/>
            <a:ext cx="722312" cy="2319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8"/>
          <p:cNvSpPr>
            <a:spLocks noChangeArrowheads="1"/>
          </p:cNvSpPr>
          <p:nvPr/>
        </p:nvSpPr>
        <p:spPr bwMode="auto">
          <a:xfrm>
            <a:off x="4295702" y="4852469"/>
            <a:ext cx="238125" cy="2381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7" name="Oval 10"/>
          <p:cNvSpPr>
            <a:spLocks noChangeArrowheads="1"/>
          </p:cNvSpPr>
          <p:nvPr/>
        </p:nvSpPr>
        <p:spPr bwMode="auto">
          <a:xfrm>
            <a:off x="5246615" y="4023794"/>
            <a:ext cx="249237" cy="2508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8" name="Oval 12"/>
          <p:cNvSpPr>
            <a:spLocks noChangeArrowheads="1"/>
          </p:cNvSpPr>
          <p:nvPr/>
        </p:nvSpPr>
        <p:spPr bwMode="auto">
          <a:xfrm>
            <a:off x="5903840" y="3109394"/>
            <a:ext cx="284162" cy="284162"/>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9" name="Oval 8"/>
          <p:cNvSpPr>
            <a:spLocks noChangeArrowheads="1"/>
          </p:cNvSpPr>
          <p:nvPr/>
        </p:nvSpPr>
        <p:spPr bwMode="auto">
          <a:xfrm>
            <a:off x="2790752" y="5576369"/>
            <a:ext cx="206375" cy="204787"/>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grpSp>
        <p:nvGrpSpPr>
          <p:cNvPr id="5" name="组合 4"/>
          <p:cNvGrpSpPr/>
          <p:nvPr/>
        </p:nvGrpSpPr>
        <p:grpSpPr>
          <a:xfrm>
            <a:off x="1236590" y="5196956"/>
            <a:ext cx="1616075" cy="393700"/>
            <a:chOff x="1236590" y="5196956"/>
            <a:chExt cx="1616075" cy="393700"/>
          </a:xfrm>
        </p:grpSpPr>
        <p:sp>
          <p:nvSpPr>
            <p:cNvPr id="21" name="矩形: 圆角 36"/>
            <p:cNvSpPr>
              <a:spLocks noChangeArrowheads="1"/>
            </p:cNvSpPr>
            <p:nvPr/>
          </p:nvSpPr>
          <p:spPr bwMode="auto">
            <a:xfrm>
              <a:off x="1236590" y="5196956"/>
              <a:ext cx="1616075" cy="393700"/>
            </a:xfrm>
            <a:prstGeom prst="roundRect">
              <a:avLst>
                <a:gd name="adj" fmla="val 50000"/>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2" name="文本框 21"/>
            <p:cNvSpPr txBox="1"/>
            <p:nvPr/>
          </p:nvSpPr>
          <p:spPr>
            <a:xfrm>
              <a:off x="1527178" y="5207037"/>
              <a:ext cx="1107996" cy="369332"/>
            </a:xfrm>
            <a:prstGeom prst="rect">
              <a:avLst/>
            </a:prstGeom>
            <a:noFill/>
          </p:spPr>
          <p:txBody>
            <a:bodyPr wrap="none">
              <a:spAutoFit/>
            </a:bodyPr>
            <a:lstStyle/>
            <a:p>
              <a:pPr eaLnBrk="1" hangingPunct="1">
                <a:buFont typeface="Arial" panose="020B0604020202020204" pitchFamily="34" charset="0"/>
                <a:buNone/>
                <a:defRPr/>
              </a:pPr>
              <a:r>
                <a:rPr lang="zh-CN" altLang="en-US" dirty="0">
                  <a:solidFill>
                    <a:schemeClr val="bg2"/>
                  </a:solidFill>
                  <a:latin typeface="印品黑体" panose="00000500000000000000" pitchFamily="2" charset="-122"/>
                  <a:ea typeface="印品黑体" panose="00000500000000000000" pitchFamily="2" charset="-122"/>
                </a:rPr>
                <a:t>软件基础</a:t>
              </a:r>
            </a:p>
          </p:txBody>
        </p:sp>
      </p:grpSp>
      <p:sp>
        <p:nvSpPr>
          <p:cNvPr id="23" name="文本框 39"/>
          <p:cNvSpPr txBox="1">
            <a:spLocks noChangeArrowheads="1"/>
          </p:cNvSpPr>
          <p:nvPr/>
        </p:nvSpPr>
        <p:spPr bwMode="auto">
          <a:xfrm>
            <a:off x="4633840" y="4936606"/>
            <a:ext cx="64405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收集中远海运集团的船舶基础信息、船舶检修、船员管理和事故理赔等数据以及外部参考资料，并对其进行一系列数据清洗和数据挖掘。</a:t>
            </a:r>
          </a:p>
        </p:txBody>
      </p:sp>
      <p:sp>
        <p:nvSpPr>
          <p:cNvPr id="24" name="文本框 41"/>
          <p:cNvSpPr txBox="1">
            <a:spLocks noChangeArrowheads="1"/>
          </p:cNvSpPr>
          <p:nvPr/>
        </p:nvSpPr>
        <p:spPr bwMode="auto">
          <a:xfrm>
            <a:off x="5586340" y="4166669"/>
            <a:ext cx="54880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通过咨询航运界各领域专家意见，梳理总结影响船舶安全的重要因素，并制定科学定量的评价标准。</a:t>
            </a:r>
          </a:p>
        </p:txBody>
      </p:sp>
      <p:sp>
        <p:nvSpPr>
          <p:cNvPr id="25" name="文本框 43"/>
          <p:cNvSpPr txBox="1">
            <a:spLocks noChangeArrowheads="1"/>
          </p:cNvSpPr>
          <p:nvPr/>
        </p:nvSpPr>
        <p:spPr bwMode="auto">
          <a:xfrm>
            <a:off x="6330877" y="3241156"/>
            <a:ext cx="474352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为集团、船东以及保险公司提供一套全方位的船舶风险展示方法和客观的风险评价体系。</a:t>
            </a:r>
          </a:p>
        </p:txBody>
      </p:sp>
      <p:grpSp>
        <p:nvGrpSpPr>
          <p:cNvPr id="4" name="组合 3"/>
          <p:cNvGrpSpPr/>
          <p:nvPr/>
        </p:nvGrpSpPr>
        <p:grpSpPr>
          <a:xfrm>
            <a:off x="2714552" y="4538144"/>
            <a:ext cx="1616075" cy="393700"/>
            <a:chOff x="2714552" y="4538144"/>
            <a:chExt cx="1616075" cy="393700"/>
          </a:xfrm>
        </p:grpSpPr>
        <p:sp>
          <p:nvSpPr>
            <p:cNvPr id="26" name="矩形: 圆角 44"/>
            <p:cNvSpPr>
              <a:spLocks noChangeArrowheads="1"/>
            </p:cNvSpPr>
            <p:nvPr/>
          </p:nvSpPr>
          <p:spPr bwMode="auto">
            <a:xfrm>
              <a:off x="2714552" y="4538144"/>
              <a:ext cx="1616075" cy="393700"/>
            </a:xfrm>
            <a:prstGeom prst="roundRect">
              <a:avLst>
                <a:gd name="adj" fmla="val 50000"/>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8" name="文本框 27"/>
            <p:cNvSpPr txBox="1"/>
            <p:nvPr/>
          </p:nvSpPr>
          <p:spPr>
            <a:xfrm>
              <a:off x="2971974" y="4543546"/>
              <a:ext cx="1107996"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数据处理</a:t>
              </a:r>
            </a:p>
          </p:txBody>
        </p:sp>
      </p:grpSp>
      <p:grpSp>
        <p:nvGrpSpPr>
          <p:cNvPr id="3" name="组合 2"/>
          <p:cNvGrpSpPr/>
          <p:nvPr/>
        </p:nvGrpSpPr>
        <p:grpSpPr>
          <a:xfrm>
            <a:off x="3586090" y="3750744"/>
            <a:ext cx="1616075" cy="393700"/>
            <a:chOff x="3586090" y="3750744"/>
            <a:chExt cx="1616075" cy="393700"/>
          </a:xfrm>
        </p:grpSpPr>
        <p:sp>
          <p:nvSpPr>
            <p:cNvPr id="29" name="矩形: 圆角 46"/>
            <p:cNvSpPr>
              <a:spLocks noChangeArrowheads="1"/>
            </p:cNvSpPr>
            <p:nvPr/>
          </p:nvSpPr>
          <p:spPr bwMode="auto">
            <a:xfrm>
              <a:off x="3586090" y="3750744"/>
              <a:ext cx="1616075" cy="393700"/>
            </a:xfrm>
            <a:prstGeom prst="roundRect">
              <a:avLst>
                <a:gd name="adj" fmla="val 50000"/>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0" name="文本框 29"/>
            <p:cNvSpPr txBox="1"/>
            <p:nvPr/>
          </p:nvSpPr>
          <p:spPr>
            <a:xfrm>
              <a:off x="3879102" y="3769556"/>
              <a:ext cx="1107996" cy="369332"/>
            </a:xfrm>
            <a:prstGeom prst="rect">
              <a:avLst/>
            </a:prstGeom>
            <a:noFill/>
          </p:spPr>
          <p:txBody>
            <a:bodyPr wrap="none">
              <a:spAutoFit/>
            </a:bodyPr>
            <a:lstStyle>
              <a:defPPr>
                <a:defRPr lang="zh-CN"/>
              </a:defPPr>
              <a:lvl1pPr>
                <a:defRPr b="1">
                  <a:solidFill>
                    <a:schemeClr val="accent1"/>
                  </a:solidFill>
                </a:defRPr>
              </a:lvl1pPr>
            </a:lstStyle>
            <a:p>
              <a:pPr eaLnBrk="1" hangingPunct="1">
                <a:buFont typeface="Arial" panose="020B0604020202020204" pitchFamily="34" charset="0"/>
                <a:buNone/>
                <a:defRPr/>
              </a:pPr>
              <a:r>
                <a:rPr lang="zh-CN" altLang="en-US" b="0" dirty="0">
                  <a:solidFill>
                    <a:schemeClr val="bg2"/>
                  </a:solidFill>
                  <a:latin typeface="印品黑体" panose="00000500000000000000" pitchFamily="2" charset="-122"/>
                  <a:ea typeface="印品黑体" panose="00000500000000000000" pitchFamily="2" charset="-122"/>
                </a:rPr>
                <a:t>数学建模</a:t>
              </a:r>
            </a:p>
          </p:txBody>
        </p:sp>
      </p:grpSp>
      <p:grpSp>
        <p:nvGrpSpPr>
          <p:cNvPr id="2" name="组合 1"/>
          <p:cNvGrpSpPr/>
          <p:nvPr/>
        </p:nvGrpSpPr>
        <p:grpSpPr>
          <a:xfrm>
            <a:off x="4246490" y="2847456"/>
            <a:ext cx="1616075" cy="393700"/>
            <a:chOff x="4246490" y="2847456"/>
            <a:chExt cx="1616075" cy="393700"/>
          </a:xfrm>
        </p:grpSpPr>
        <p:sp>
          <p:nvSpPr>
            <p:cNvPr id="31" name="矩形: 圆角 48"/>
            <p:cNvSpPr>
              <a:spLocks noChangeArrowheads="1"/>
            </p:cNvSpPr>
            <p:nvPr/>
          </p:nvSpPr>
          <p:spPr bwMode="auto">
            <a:xfrm>
              <a:off x="4246490" y="2847456"/>
              <a:ext cx="1616075" cy="393700"/>
            </a:xfrm>
            <a:prstGeom prst="roundRect">
              <a:avLst>
                <a:gd name="adj" fmla="val 50000"/>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2" name="文本框 31"/>
            <p:cNvSpPr txBox="1"/>
            <p:nvPr/>
          </p:nvSpPr>
          <p:spPr>
            <a:xfrm>
              <a:off x="4655660" y="2859409"/>
              <a:ext cx="877163"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全方位</a:t>
              </a:r>
            </a:p>
          </p:txBody>
        </p:sp>
      </p:grpSp>
      <p:sp>
        <p:nvSpPr>
          <p:cNvPr id="33" name="TextBox 22"/>
          <p:cNvSpPr txBox="1"/>
          <p:nvPr/>
        </p:nvSpPr>
        <p:spPr>
          <a:xfrm>
            <a:off x="842345" y="3121506"/>
            <a:ext cx="2477663" cy="1048172"/>
          </a:xfrm>
          <a:prstGeom prst="rect">
            <a:avLst/>
          </a:prstGeom>
          <a:noFill/>
        </p:spPr>
        <p:txBody>
          <a:bodyPr wrap="square">
            <a:spAutoFit/>
          </a:bodyPr>
          <a:lstStyle/>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智能化</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船舶风险评估系统</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文本框 39">
            <a:extLst>
              <a:ext uri="{FF2B5EF4-FFF2-40B4-BE49-F238E27FC236}">
                <a16:creationId xmlns:a16="http://schemas.microsoft.com/office/drawing/2014/main" id="{AAC06D2B-B1C6-43AC-84BC-C521585F8A7B}"/>
              </a:ext>
            </a:extLst>
          </p:cNvPr>
          <p:cNvSpPr txBox="1">
            <a:spLocks noChangeArrowheads="1"/>
          </p:cNvSpPr>
          <p:nvPr/>
        </p:nvSpPr>
        <p:spPr bwMode="auto">
          <a:xfrm>
            <a:off x="2997127" y="5767404"/>
            <a:ext cx="807727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采用面向服务的软件设计思想、微服务架构、混合数据库和容器化等技术，搭建数据获取、数据清洗、数据存储、服务治理和系统运维模块，为风险评估系统打下软件基础。</a:t>
            </a:r>
          </a:p>
        </p:txBody>
      </p:sp>
      <p:sp>
        <p:nvSpPr>
          <p:cNvPr id="35" name="文本框 34">
            <a:extLst>
              <a:ext uri="{FF2B5EF4-FFF2-40B4-BE49-F238E27FC236}">
                <a16:creationId xmlns:a16="http://schemas.microsoft.com/office/drawing/2014/main" id="{2A0BA367-8E5A-4670-8533-E03DE2C70672}"/>
              </a:ext>
            </a:extLst>
          </p:cNvPr>
          <p:cNvSpPr txBox="1"/>
          <p:nvPr/>
        </p:nvSpPr>
        <p:spPr>
          <a:xfrm>
            <a:off x="11074401" y="280665"/>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P4</a:t>
            </a:r>
            <a:endParaRPr lang="zh-CN" altLang="en-US" sz="3200" dirty="0">
              <a:ea typeface="印品黑体" panose="00000500000000000000"/>
            </a:endParaRPr>
          </a:p>
        </p:txBody>
      </p:sp>
    </p:spTree>
    <p:extLst>
      <p:ext uri="{BB962C8B-B14F-4D97-AF65-F5344CB8AC3E}">
        <p14:creationId xmlns:p14="http://schemas.microsoft.com/office/powerpoint/2010/main" val="18768533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1500"/>
                            </p:stCondLst>
                            <p:childTnLst>
                              <p:par>
                                <p:cTn id="27" presetID="14" presetClass="entr" presetSubtype="1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randombar(horizontal)">
                                      <p:cBhvr>
                                        <p:cTn id="29" dur="500"/>
                                        <p:tgtEl>
                                          <p:spTgt spid="33"/>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par>
                                <p:cTn id="34" presetID="22" presetClass="entr" presetSubtype="8" fill="hold" nodeType="withEffect">
                                  <p:stCondLst>
                                    <p:cond delay="250"/>
                                  </p:stCondLst>
                                  <p:childTnLst>
                                    <p:set>
                                      <p:cBhvr>
                                        <p:cTn id="35" dur="1" fill="hold">
                                          <p:stCondLst>
                                            <p:cond delay="0"/>
                                          </p:stCondLst>
                                        </p:cTn>
                                        <p:tgtEl>
                                          <p:spTgt spid="3"/>
                                        </p:tgtEl>
                                        <p:attrNameLst>
                                          <p:attrName>style.visibility</p:attrName>
                                        </p:attrNameLst>
                                      </p:cBhvr>
                                      <p:to>
                                        <p:strVal val="visible"/>
                                      </p:to>
                                    </p:set>
                                    <p:animEffect transition="in" filter="wipe(left)">
                                      <p:cBhvr>
                                        <p:cTn id="36" dur="500"/>
                                        <p:tgtEl>
                                          <p:spTgt spid="3"/>
                                        </p:tgtEl>
                                      </p:cBhvr>
                                    </p:animEffect>
                                  </p:childTnLst>
                                </p:cTn>
                              </p:par>
                              <p:par>
                                <p:cTn id="37" presetID="22" presetClass="entr" presetSubtype="8" fill="hold" nodeType="withEffect">
                                  <p:stCondLst>
                                    <p:cond delay="50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par>
                                <p:cTn id="40" presetID="22" presetClass="entr" presetSubtype="8" fill="hold" nodeType="withEffect">
                                  <p:stCondLst>
                                    <p:cond delay="75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par>
                          <p:cTn id="43" fill="hold">
                            <p:stCondLst>
                              <p:cond delay="3250"/>
                            </p:stCondLst>
                            <p:childTnLst>
                              <p:par>
                                <p:cTn id="44" presetID="22" presetClass="entr" presetSubtype="8"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par>
                                <p:cTn id="47" presetID="22" presetClass="entr" presetSubtype="8" fill="hold" grpId="0" nodeType="withEffect">
                                  <p:stCondLst>
                                    <p:cond delay="25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par>
                                <p:cTn id="50" presetID="22" presetClass="entr" presetSubtype="8" fill="hold" grpId="0" nodeType="withEffect">
                                  <p:stCondLst>
                                    <p:cond delay="50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par>
                                <p:cTn id="53" presetID="22" presetClass="entr" presetSubtype="8" fill="hold" grpId="0" nodeType="withEffect">
                                  <p:stCondLst>
                                    <p:cond delay="500"/>
                                  </p:stCondLst>
                                  <p:childTnLst>
                                    <p:set>
                                      <p:cBhvr>
                                        <p:cTn id="54" dur="1" fill="hold">
                                          <p:stCondLst>
                                            <p:cond delay="0"/>
                                          </p:stCondLst>
                                        </p:cTn>
                                        <p:tgtEl>
                                          <p:spTgt spid="34"/>
                                        </p:tgtEl>
                                        <p:attrNameLst>
                                          <p:attrName>style.visibility</p:attrName>
                                        </p:attrNameLst>
                                      </p:cBhvr>
                                      <p:to>
                                        <p:strVal val="visible"/>
                                      </p:to>
                                    </p:set>
                                    <p:animEffect transition="in" filter="wipe(left)">
                                      <p:cBhvr>
                                        <p:cTn id="5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animBg="1"/>
      <p:bldP spid="18" grpId="0" animBg="1"/>
      <p:bldP spid="19" grpId="0" animBg="1"/>
      <p:bldP spid="23" grpId="0"/>
      <p:bldP spid="24" grpId="0"/>
      <p:bldP spid="25"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860318" y="1365618"/>
            <a:ext cx="6194425" cy="1293813"/>
            <a:chOff x="3860318" y="1365618"/>
            <a:chExt cx="6194425" cy="1293813"/>
          </a:xfrm>
        </p:grpSpPr>
        <p:sp>
          <p:nvSpPr>
            <p:cNvPr id="17" name="Rectangle 9"/>
            <p:cNvSpPr>
              <a:spLocks noChangeArrowheads="1"/>
            </p:cNvSpPr>
            <p:nvPr/>
          </p:nvSpPr>
          <p:spPr bwMode="auto">
            <a:xfrm>
              <a:off x="3860318" y="1365618"/>
              <a:ext cx="6194425" cy="1293813"/>
            </a:xfrm>
            <a:prstGeom prst="rect">
              <a:avLst/>
            </a:prstGeom>
            <a:solidFill>
              <a:srgbClr val="756271"/>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TextBox 17"/>
            <p:cNvSpPr txBox="1"/>
            <p:nvPr/>
          </p:nvSpPr>
          <p:spPr>
            <a:xfrm>
              <a:off x="4047196" y="1691394"/>
              <a:ext cx="5760640" cy="923330"/>
            </a:xfrm>
            <a:prstGeom prst="rect">
              <a:avLst/>
            </a:prstGeom>
            <a:noFill/>
          </p:spPr>
          <p:txBody>
            <a:bodyPr wrap="square" rtlCol="0">
              <a:spAutoFit/>
            </a:bodyPr>
            <a:lstStyle/>
            <a:p>
              <a:r>
                <a:rPr lang="zh-CN" altLang="en-US" dirty="0">
                  <a:solidFill>
                    <a:schemeClr val="bg1"/>
                  </a:solidFill>
                  <a:latin typeface="印品黑体" panose="00000500000000000000" pitchFamily="2" charset="-122"/>
                  <a:ea typeface="印品黑体" panose="00000500000000000000" pitchFamily="2" charset="-122"/>
                </a:rPr>
                <a:t>有助于其更好地评估船舶总体风险，分析船舶风险构成，及时指出船舶存在的安全薄弱点，防患于未然，为船舶风险管理提供更有效的抓手。</a:t>
              </a:r>
            </a:p>
          </p:txBody>
        </p:sp>
      </p:grpSp>
      <p:grpSp>
        <p:nvGrpSpPr>
          <p:cNvPr id="7" name="组合 6"/>
          <p:cNvGrpSpPr/>
          <p:nvPr/>
        </p:nvGrpSpPr>
        <p:grpSpPr>
          <a:xfrm>
            <a:off x="3860318" y="3113455"/>
            <a:ext cx="6194425" cy="1292225"/>
            <a:chOff x="3860318" y="3113455"/>
            <a:chExt cx="6194425" cy="1292225"/>
          </a:xfrm>
        </p:grpSpPr>
        <p:sp>
          <p:nvSpPr>
            <p:cNvPr id="19" name="Rectangle 11"/>
            <p:cNvSpPr>
              <a:spLocks noChangeArrowheads="1"/>
            </p:cNvSpPr>
            <p:nvPr/>
          </p:nvSpPr>
          <p:spPr bwMode="auto">
            <a:xfrm>
              <a:off x="3860318" y="3113455"/>
              <a:ext cx="6194425" cy="1292225"/>
            </a:xfrm>
            <a:prstGeom prst="rect">
              <a:avLst/>
            </a:prstGeom>
            <a:solidFill>
              <a:srgbClr val="EF5B4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19"/>
            <p:cNvSpPr txBox="1"/>
            <p:nvPr/>
          </p:nvSpPr>
          <p:spPr>
            <a:xfrm>
              <a:off x="4047196" y="3424659"/>
              <a:ext cx="5760640" cy="923330"/>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有助于其规避承保风险，进而做到“因船定价”，针对低风险船舶优惠承保，对于高风险船舶加价承保乃至拒保。</a:t>
              </a:r>
            </a:p>
          </p:txBody>
        </p:sp>
      </p:grpSp>
      <p:grpSp>
        <p:nvGrpSpPr>
          <p:cNvPr id="33" name="组合 32"/>
          <p:cNvGrpSpPr/>
          <p:nvPr/>
        </p:nvGrpSpPr>
        <p:grpSpPr>
          <a:xfrm>
            <a:off x="3860318" y="4864468"/>
            <a:ext cx="6194425" cy="1293813"/>
            <a:chOff x="3860318" y="4864468"/>
            <a:chExt cx="6194425" cy="1293813"/>
          </a:xfrm>
        </p:grpSpPr>
        <p:sp>
          <p:nvSpPr>
            <p:cNvPr id="22" name="Rectangle 14"/>
            <p:cNvSpPr>
              <a:spLocks noChangeArrowheads="1"/>
            </p:cNvSpPr>
            <p:nvPr/>
          </p:nvSpPr>
          <p:spPr bwMode="auto">
            <a:xfrm>
              <a:off x="3860318" y="4864468"/>
              <a:ext cx="6194425" cy="1293813"/>
            </a:xfrm>
            <a:prstGeom prst="rect">
              <a:avLst/>
            </a:prstGeom>
            <a:solidFill>
              <a:srgbClr val="F2B97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1"/>
            <p:cNvSpPr txBox="1"/>
            <p:nvPr/>
          </p:nvSpPr>
          <p:spPr>
            <a:xfrm>
              <a:off x="4047196" y="5171573"/>
              <a:ext cx="5760640" cy="646331"/>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有助于深入挖掘航运数据价值，创新数据应用场景，从业务驱动转向数据驱动，促进产业发展与升级。</a:t>
              </a:r>
            </a:p>
          </p:txBody>
        </p:sp>
      </p:grpSp>
      <p:sp>
        <p:nvSpPr>
          <p:cNvPr id="9" name="文本框 6"/>
          <p:cNvSpPr txBox="1">
            <a:spLocks noChangeArrowheads="1"/>
          </p:cNvSpPr>
          <p:nvPr/>
        </p:nvSpPr>
        <p:spPr bwMode="auto">
          <a:xfrm>
            <a:off x="1059131" y="834980"/>
            <a:ext cx="86754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Significance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5" name="Line 7"/>
          <p:cNvSpPr>
            <a:spLocks noChangeShapeType="1"/>
          </p:cNvSpPr>
          <p:nvPr/>
        </p:nvSpPr>
        <p:spPr bwMode="auto">
          <a:xfrm flipV="1">
            <a:off x="2799868" y="199744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6" name="Line 8"/>
          <p:cNvSpPr>
            <a:spLocks noChangeShapeType="1"/>
          </p:cNvSpPr>
          <p:nvPr/>
        </p:nvSpPr>
        <p:spPr bwMode="auto">
          <a:xfrm flipV="1">
            <a:off x="3311042" y="3727818"/>
            <a:ext cx="549275" cy="0"/>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Line 13"/>
          <p:cNvSpPr>
            <a:spLocks noChangeShapeType="1"/>
          </p:cNvSpPr>
          <p:nvPr/>
        </p:nvSpPr>
        <p:spPr bwMode="auto">
          <a:xfrm>
            <a:off x="2799868" y="461999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5166830" y="1159243"/>
            <a:ext cx="3581400" cy="430887"/>
            <a:chOff x="5166830" y="1159243"/>
            <a:chExt cx="3581400" cy="430887"/>
          </a:xfrm>
        </p:grpSpPr>
        <p:sp>
          <p:nvSpPr>
            <p:cNvPr id="18" name="Rectangle 10"/>
            <p:cNvSpPr>
              <a:spLocks noChangeArrowheads="1"/>
            </p:cNvSpPr>
            <p:nvPr/>
          </p:nvSpPr>
          <p:spPr bwMode="auto">
            <a:xfrm>
              <a:off x="5166830" y="1159243"/>
              <a:ext cx="3581400" cy="422275"/>
            </a:xfrm>
            <a:prstGeom prst="rect">
              <a:avLst/>
            </a:prstGeom>
            <a:solidFill>
              <a:srgbClr val="EBEAE2"/>
            </a:solidFill>
            <a:ln w="19050" cap="flat">
              <a:solidFill>
                <a:srgbClr val="756271"/>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4" name="TextBox 16"/>
            <p:cNvSpPr txBox="1"/>
            <p:nvPr/>
          </p:nvSpPr>
          <p:spPr>
            <a:xfrm>
              <a:off x="5403507" y="1159243"/>
              <a:ext cx="3108046" cy="430887"/>
            </a:xfrm>
            <a:prstGeom prst="rect">
              <a:avLst/>
            </a:prstGeom>
            <a:noFill/>
          </p:spPr>
          <p:txBody>
            <a:bodyPr wrap="square" rtlCol="0">
              <a:spAutoFit/>
            </a:bodyPr>
            <a:lstStyle/>
            <a:p>
              <a:pPr algn="ctr"/>
              <a:r>
                <a:rPr lang="zh-CN" altLang="en-US" sz="2200" b="1" dirty="0">
                  <a:solidFill>
                    <a:srgbClr val="756271"/>
                  </a:solidFill>
                  <a:latin typeface="印品黑体" panose="00000500000000000000" pitchFamily="2" charset="-122"/>
                  <a:ea typeface="印品黑体" panose="00000500000000000000" pitchFamily="2" charset="-122"/>
                </a:rPr>
                <a:t>对航运公司</a:t>
              </a:r>
              <a:endParaRPr lang="en-US" altLang="zh-CN" sz="2200" b="1" dirty="0">
                <a:solidFill>
                  <a:srgbClr val="756271"/>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166830" y="2905493"/>
            <a:ext cx="3581400" cy="439669"/>
            <a:chOff x="5166830" y="2905493"/>
            <a:chExt cx="3581400" cy="439669"/>
          </a:xfrm>
        </p:grpSpPr>
        <p:sp>
          <p:nvSpPr>
            <p:cNvPr id="20" name="Rectangle 12"/>
            <p:cNvSpPr>
              <a:spLocks noChangeArrowheads="1"/>
            </p:cNvSpPr>
            <p:nvPr/>
          </p:nvSpPr>
          <p:spPr bwMode="auto">
            <a:xfrm>
              <a:off x="5166830" y="2905493"/>
              <a:ext cx="3581400" cy="423863"/>
            </a:xfrm>
            <a:prstGeom prst="rect">
              <a:avLst/>
            </a:prstGeom>
            <a:solidFill>
              <a:srgbClr val="EBEAE2"/>
            </a:solidFill>
            <a:ln w="19050" cap="flat">
              <a:solidFill>
                <a:srgbClr val="EF5B4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6" name="TextBox 18"/>
            <p:cNvSpPr txBox="1"/>
            <p:nvPr/>
          </p:nvSpPr>
          <p:spPr>
            <a:xfrm>
              <a:off x="5403507" y="2914275"/>
              <a:ext cx="3108046" cy="430887"/>
            </a:xfrm>
            <a:prstGeom prst="rect">
              <a:avLst/>
            </a:prstGeom>
            <a:noFill/>
          </p:spPr>
          <p:txBody>
            <a:bodyPr wrap="square" rtlCol="0">
              <a:spAutoFit/>
            </a:bodyPr>
            <a:lstStyle/>
            <a:p>
              <a:pPr algn="ctr"/>
              <a:r>
                <a:rPr lang="zh-CN" altLang="en-US" sz="2200" b="1" dirty="0">
                  <a:solidFill>
                    <a:srgbClr val="EF5B43"/>
                  </a:solidFill>
                  <a:latin typeface="印品黑体" panose="00000500000000000000" pitchFamily="2" charset="-122"/>
                  <a:ea typeface="印品黑体" panose="00000500000000000000" pitchFamily="2" charset="-122"/>
                </a:rPr>
                <a:t>对航运保险公司</a:t>
              </a:r>
              <a:endParaRPr lang="en-US" altLang="zh-CN" sz="2200" b="1" dirty="0">
                <a:solidFill>
                  <a:srgbClr val="EF5B43"/>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5166830" y="4658093"/>
            <a:ext cx="3581400" cy="433983"/>
            <a:chOff x="5166830" y="4658093"/>
            <a:chExt cx="3581400" cy="433983"/>
          </a:xfrm>
        </p:grpSpPr>
        <p:sp>
          <p:nvSpPr>
            <p:cNvPr id="23" name="Rectangle 15"/>
            <p:cNvSpPr>
              <a:spLocks noChangeArrowheads="1"/>
            </p:cNvSpPr>
            <p:nvPr/>
          </p:nvSpPr>
          <p:spPr bwMode="auto">
            <a:xfrm>
              <a:off x="5166830" y="4658093"/>
              <a:ext cx="3581400" cy="423863"/>
            </a:xfrm>
            <a:prstGeom prst="rect">
              <a:avLst/>
            </a:prstGeom>
            <a:solidFill>
              <a:srgbClr val="EBEAE2"/>
            </a:solidFill>
            <a:ln w="19050" cap="flat">
              <a:solidFill>
                <a:srgbClr val="F2B97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9" name="TextBox 20"/>
            <p:cNvSpPr txBox="1"/>
            <p:nvPr/>
          </p:nvSpPr>
          <p:spPr>
            <a:xfrm>
              <a:off x="5403507" y="4661189"/>
              <a:ext cx="3108046" cy="430887"/>
            </a:xfrm>
            <a:prstGeom prst="rect">
              <a:avLst/>
            </a:prstGeom>
            <a:noFill/>
          </p:spPr>
          <p:txBody>
            <a:bodyPr wrap="square" rtlCol="0">
              <a:spAutoFit/>
            </a:bodyPr>
            <a:lstStyle/>
            <a:p>
              <a:pPr algn="ctr"/>
              <a:r>
                <a:rPr lang="zh-CN" altLang="en-US" sz="2200" b="1" dirty="0">
                  <a:solidFill>
                    <a:srgbClr val="F2B973"/>
                  </a:solidFill>
                  <a:latin typeface="印品黑体" panose="00000500000000000000" pitchFamily="2" charset="-122"/>
                  <a:ea typeface="印品黑体" panose="00000500000000000000" pitchFamily="2" charset="-122"/>
                </a:rPr>
                <a:t>对航运业</a:t>
              </a:r>
              <a:endParaRPr lang="en-US" altLang="zh-CN" sz="2200" b="1" dirty="0">
                <a:solidFill>
                  <a:srgbClr val="F2B973"/>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1247293" y="2830881"/>
            <a:ext cx="2065338" cy="1787525"/>
            <a:chOff x="1247293" y="2830881"/>
            <a:chExt cx="2065338" cy="1787525"/>
          </a:xfrm>
        </p:grpSpPr>
        <p:sp>
          <p:nvSpPr>
            <p:cNvPr id="10" name="Freeform 6"/>
            <p:cNvSpPr/>
            <p:nvPr/>
          </p:nvSpPr>
          <p:spPr bwMode="auto">
            <a:xfrm>
              <a:off x="1247293" y="2830881"/>
              <a:ext cx="2065338" cy="1787525"/>
            </a:xfrm>
            <a:custGeom>
              <a:avLst/>
              <a:gdLst>
                <a:gd name="T0" fmla="*/ 2143 w 2858"/>
                <a:gd name="T1" fmla="*/ 0 h 2475"/>
                <a:gd name="T2" fmla="*/ 2501 w 2858"/>
                <a:gd name="T3" fmla="*/ 619 h 2475"/>
                <a:gd name="T4" fmla="*/ 2858 w 2858"/>
                <a:gd name="T5" fmla="*/ 1238 h 2475"/>
                <a:gd name="T6" fmla="*/ 2501 w 2858"/>
                <a:gd name="T7" fmla="*/ 1856 h 2475"/>
                <a:gd name="T8" fmla="*/ 2143 w 2858"/>
                <a:gd name="T9" fmla="*/ 2475 h 2475"/>
                <a:gd name="T10" fmla="*/ 1429 w 2858"/>
                <a:gd name="T11" fmla="*/ 2475 h 2475"/>
                <a:gd name="T12" fmla="*/ 714 w 2858"/>
                <a:gd name="T13" fmla="*/ 2475 h 2475"/>
                <a:gd name="T14" fmla="*/ 357 w 2858"/>
                <a:gd name="T15" fmla="*/ 1856 h 2475"/>
                <a:gd name="T16" fmla="*/ 0 w 2858"/>
                <a:gd name="T17" fmla="*/ 1238 h 2475"/>
                <a:gd name="T18" fmla="*/ 357 w 2858"/>
                <a:gd name="T19" fmla="*/ 619 h 2475"/>
                <a:gd name="T20" fmla="*/ 714 w 2858"/>
                <a:gd name="T21" fmla="*/ 0 h 2475"/>
                <a:gd name="T22" fmla="*/ 1429 w 2858"/>
                <a:gd name="T23" fmla="*/ 0 h 2475"/>
                <a:gd name="T24" fmla="*/ 2143 w 2858"/>
                <a:gd name="T25" fmla="*/ 0 h 2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58" h="2475">
                  <a:moveTo>
                    <a:pt x="2143" y="0"/>
                  </a:moveTo>
                  <a:lnTo>
                    <a:pt x="2501" y="619"/>
                  </a:lnTo>
                  <a:lnTo>
                    <a:pt x="2858" y="1238"/>
                  </a:lnTo>
                  <a:lnTo>
                    <a:pt x="2501" y="1856"/>
                  </a:lnTo>
                  <a:lnTo>
                    <a:pt x="2143" y="2475"/>
                  </a:lnTo>
                  <a:lnTo>
                    <a:pt x="1429" y="2475"/>
                  </a:lnTo>
                  <a:lnTo>
                    <a:pt x="714" y="2475"/>
                  </a:lnTo>
                  <a:lnTo>
                    <a:pt x="357" y="1856"/>
                  </a:lnTo>
                  <a:lnTo>
                    <a:pt x="0" y="1238"/>
                  </a:lnTo>
                  <a:lnTo>
                    <a:pt x="357" y="619"/>
                  </a:lnTo>
                  <a:lnTo>
                    <a:pt x="714" y="0"/>
                  </a:lnTo>
                  <a:lnTo>
                    <a:pt x="1429" y="0"/>
                  </a:lnTo>
                  <a:lnTo>
                    <a:pt x="2143" y="0"/>
                  </a:ln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31" name="TextBox 22"/>
            <p:cNvSpPr txBox="1"/>
            <p:nvPr/>
          </p:nvSpPr>
          <p:spPr>
            <a:xfrm>
              <a:off x="1547252" y="3159402"/>
              <a:ext cx="1499007" cy="1200329"/>
            </a:xfrm>
            <a:prstGeom prst="rect">
              <a:avLst/>
            </a:prstGeom>
            <a:noFill/>
          </p:spPr>
          <p:txBody>
            <a:bodyPr wrap="square" rtlCol="0">
              <a:spAutoFit/>
            </a:bodyPr>
            <a:lstStyle/>
            <a:p>
              <a:pPr algn="ctr"/>
              <a:r>
                <a:rPr lang="zh-CN" altLang="en-US" sz="3600" b="1" dirty="0">
                  <a:solidFill>
                    <a:schemeClr val="bg2"/>
                  </a:solidFill>
                  <a:latin typeface="印品黑体" panose="00000500000000000000" pitchFamily="2" charset="-122"/>
                  <a:ea typeface="印品黑体" panose="00000500000000000000" pitchFamily="2" charset="-122"/>
                </a:rPr>
                <a:t>三个意义</a:t>
              </a:r>
              <a:endParaRPr lang="en-US" altLang="zh-CN" sz="3600" b="1" dirty="0">
                <a:solidFill>
                  <a:schemeClr val="bg2"/>
                </a:solidFill>
                <a:latin typeface="印品黑体" panose="00000500000000000000" pitchFamily="2" charset="-122"/>
                <a:ea typeface="印品黑体" panose="00000500000000000000" pitchFamily="2" charset="-122"/>
              </a:endParaRPr>
            </a:p>
          </p:txBody>
        </p:sp>
      </p:grpSp>
      <p:sp>
        <p:nvSpPr>
          <p:cNvPr id="32" name="TextBox 42"/>
          <p:cNvSpPr txBox="1"/>
          <p:nvPr/>
        </p:nvSpPr>
        <p:spPr>
          <a:xfrm>
            <a:off x="1247293" y="303624"/>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1.4 </a:t>
            </a:r>
            <a:r>
              <a:rPr lang="zh-CN" altLang="en-US" b="0" dirty="0">
                <a:solidFill>
                  <a:srgbClr val="756271"/>
                </a:solidFill>
                <a:latin typeface="印品黑体" panose="00000500000000000000" pitchFamily="2" charset="-122"/>
                <a:ea typeface="印品黑体" panose="00000500000000000000" pitchFamily="2" charset="-122"/>
              </a:rPr>
              <a:t>研究意义</a:t>
            </a:r>
          </a:p>
        </p:txBody>
      </p:sp>
      <p:sp>
        <p:nvSpPr>
          <p:cNvPr id="34" name="文本框 33">
            <a:extLst>
              <a:ext uri="{FF2B5EF4-FFF2-40B4-BE49-F238E27FC236}">
                <a16:creationId xmlns:a16="http://schemas.microsoft.com/office/drawing/2014/main" id="{9A2DF413-0A49-48E7-B5F7-B5BBA5C44D31}"/>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426575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left)">
                                      <p:cBhvr>
                                        <p:cTn id="18" dur="500"/>
                                        <p:tgtEl>
                                          <p:spTgt spid="1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par>
                          <p:cTn id="25" fill="hold">
                            <p:stCondLst>
                              <p:cond delay="10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500"/>
                                        <p:tgtEl>
                                          <p:spTgt spid="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anim calcmode="lin" valueType="num">
                                      <p:cBhvr>
                                        <p:cTn id="33" dur="500" fill="hold"/>
                                        <p:tgtEl>
                                          <p:spTgt spid="6"/>
                                        </p:tgtEl>
                                        <p:attrNameLst>
                                          <p:attrName>ppt_x</p:attrName>
                                        </p:attrNameLst>
                                      </p:cBhvr>
                                      <p:tavLst>
                                        <p:tav tm="0">
                                          <p:val>
                                            <p:strVal val="#ppt_x"/>
                                          </p:val>
                                        </p:tav>
                                        <p:tav tm="100000">
                                          <p:val>
                                            <p:strVal val="#ppt_x"/>
                                          </p:val>
                                        </p:tav>
                                      </p:tavLst>
                                    </p:anim>
                                    <p:anim calcmode="lin" valueType="num">
                                      <p:cBhvr>
                                        <p:cTn id="34" dur="500" fill="hold"/>
                                        <p:tgtEl>
                                          <p:spTgt spid="6"/>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16" presetClass="entr" presetSubtype="37"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outVertical)">
                                      <p:cBhvr>
                                        <p:cTn id="38" dur="500"/>
                                        <p:tgtEl>
                                          <p:spTgt spid="4"/>
                                        </p:tgtEl>
                                      </p:cBhvr>
                                    </p:animEffect>
                                  </p:childTnLst>
                                </p:cTn>
                              </p:par>
                            </p:childTnLst>
                          </p:cTn>
                        </p:par>
                        <p:par>
                          <p:cTn id="39" fill="hold">
                            <p:stCondLst>
                              <p:cond delay="2500"/>
                            </p:stCondLst>
                            <p:childTnLst>
                              <p:par>
                                <p:cTn id="40" presetID="42"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16" presetClass="entr" presetSubtype="37"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barn(outVertical)">
                                      <p:cBhvr>
                                        <p:cTn id="48" dur="500"/>
                                        <p:tgtEl>
                                          <p:spTgt spid="5"/>
                                        </p:tgtEl>
                                      </p:cBhvr>
                                    </p:animEffect>
                                  </p:childTnLst>
                                </p:cTn>
                              </p:par>
                            </p:childTnLst>
                          </p:cTn>
                        </p:par>
                        <p:par>
                          <p:cTn id="49" fill="hold">
                            <p:stCondLst>
                              <p:cond delay="3500"/>
                            </p:stCondLst>
                            <p:childTnLst>
                              <p:par>
                                <p:cTn id="50" presetID="42" presetClass="entr" presetSubtype="0"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anim calcmode="lin" valueType="num">
                                      <p:cBhvr>
                                        <p:cTn id="53" dur="500" fill="hold"/>
                                        <p:tgtEl>
                                          <p:spTgt spid="33"/>
                                        </p:tgtEl>
                                        <p:attrNameLst>
                                          <p:attrName>ppt_x</p:attrName>
                                        </p:attrNameLst>
                                      </p:cBhvr>
                                      <p:tavLst>
                                        <p:tav tm="0">
                                          <p:val>
                                            <p:strVal val="#ppt_x"/>
                                          </p:val>
                                        </p:tav>
                                        <p:tav tm="100000">
                                          <p:val>
                                            <p:strVal val="#ppt_x"/>
                                          </p:val>
                                        </p:tav>
                                      </p:tavLst>
                                    </p:anim>
                                    <p:anim calcmode="lin" valueType="num">
                                      <p:cBhvr>
                                        <p:cTn id="54" dur="5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EF5B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EF5B4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246366" y="3044279"/>
            <a:ext cx="6391493" cy="769441"/>
          </a:xfrm>
          <a:prstGeom prst="rect">
            <a:avLst/>
          </a:prstGeom>
          <a:noFill/>
        </p:spPr>
        <p:txBody>
          <a:bodyPr wrap="none" rtlCol="0">
            <a:spAutoFit/>
          </a:bodyPr>
          <a:lstStyle/>
          <a:p>
            <a:r>
              <a:rPr lang="zh-CN" altLang="en-US" sz="4400" b="1" dirty="0">
                <a:solidFill>
                  <a:srgbClr val="EF5B43"/>
                </a:solidFill>
                <a:latin typeface="印品黑体" panose="00000500000000000000" pitchFamily="2" charset="-122"/>
                <a:ea typeface="印品黑体" panose="00000500000000000000" pitchFamily="2" charset="-122"/>
              </a:rPr>
              <a:t>系统架构及关键技术分析</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649590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多彩复古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10197</TotalTime>
  <Words>4650</Words>
  <Application>Microsoft Office PowerPoint</Application>
  <PresentationFormat>宽屏</PresentationFormat>
  <Paragraphs>388</Paragraphs>
  <Slides>33</Slides>
  <Notes>33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新細明體</vt:lpstr>
      <vt:lpstr>方正兰亭黑_GBK</vt:lpstr>
      <vt:lpstr>方正宋刻本秀楷简体</vt:lpstr>
      <vt:lpstr>华文隶书</vt:lpstr>
      <vt:lpstr>宋体</vt:lpstr>
      <vt:lpstr>微软雅黑 Light</vt:lpstr>
      <vt:lpstr>印品黑体</vt:lpstr>
      <vt:lpstr>Arial</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多彩复古答辩</dc:title>
  <dc:creator>PC</dc:creator>
  <cp:lastModifiedBy>tangdongfan</cp:lastModifiedBy>
  <cp:revision>116</cp:revision>
  <dcterms:created xsi:type="dcterms:W3CDTF">2017-04-01T14:37:23Z</dcterms:created>
  <dcterms:modified xsi:type="dcterms:W3CDTF">2020-06-30T03:07:45Z</dcterms:modified>
</cp:coreProperties>
</file>

<file path=docProps/thumbnail.jpeg>
</file>